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29"/>
  </p:notesMasterIdLst>
  <p:sldIdLst>
    <p:sldId id="256" r:id="rId2"/>
    <p:sldId id="289" r:id="rId3"/>
    <p:sldId id="273" r:id="rId4"/>
    <p:sldId id="275" r:id="rId5"/>
    <p:sldId id="277" r:id="rId6"/>
    <p:sldId id="294" r:id="rId7"/>
    <p:sldId id="295" r:id="rId8"/>
    <p:sldId id="296" r:id="rId9"/>
    <p:sldId id="326" r:id="rId10"/>
    <p:sldId id="298" r:id="rId11"/>
    <p:sldId id="347" r:id="rId12"/>
    <p:sldId id="328" r:id="rId13"/>
    <p:sldId id="314" r:id="rId14"/>
    <p:sldId id="282" r:id="rId15"/>
    <p:sldId id="323" r:id="rId16"/>
    <p:sldId id="325" r:id="rId17"/>
    <p:sldId id="293" r:id="rId18"/>
    <p:sldId id="259" r:id="rId19"/>
    <p:sldId id="311" r:id="rId20"/>
    <p:sldId id="348" r:id="rId21"/>
    <p:sldId id="312" r:id="rId22"/>
    <p:sldId id="315" r:id="rId23"/>
    <p:sldId id="313" r:id="rId24"/>
    <p:sldId id="317" r:id="rId25"/>
    <p:sldId id="318" r:id="rId26"/>
    <p:sldId id="320" r:id="rId27"/>
    <p:sldId id="321"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5" autoAdjust="0"/>
    <p:restoredTop sz="40188" autoAdjust="0"/>
  </p:normalViewPr>
  <p:slideViewPr>
    <p:cSldViewPr>
      <p:cViewPr varScale="1">
        <p:scale>
          <a:sx n="23" d="100"/>
          <a:sy n="23" d="100"/>
        </p:scale>
        <p:origin x="2296" y="32"/>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ata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ata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 Id="rId4"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6261B3-A4A0-49C3-85AD-14410D2374CB}" type="doc">
      <dgm:prSet loTypeId="urn:microsoft.com/office/officeart/2011/layout/RadialPictureList" loCatId="picture" qsTypeId="urn:microsoft.com/office/officeart/2005/8/quickstyle/3d1" qsCatId="3D" csTypeId="urn:microsoft.com/office/officeart/2005/8/colors/accent6_1" csCatId="accent6" phldr="1"/>
      <dgm:spPr/>
      <dgm:t>
        <a:bodyPr/>
        <a:lstStyle/>
        <a:p>
          <a:endParaRPr lang="en-CA"/>
        </a:p>
      </dgm:t>
    </dgm:pt>
    <dgm:pt modelId="{23EDE5C8-E965-4BA2-8D26-E33A56C9542F}">
      <dgm:prSet/>
      <dgm:spPr/>
      <dgm:t>
        <a:bodyPr/>
        <a:lstStyle/>
        <a:p>
          <a:pPr rtl="0"/>
          <a:r>
            <a:rPr lang="en-CA" dirty="0">
              <a:latin typeface="Britannic Bold" panose="020B0903060703020204" pitchFamily="34" charset="0"/>
            </a:rPr>
            <a:t>FOCUS:</a:t>
          </a:r>
        </a:p>
      </dgm:t>
    </dgm:pt>
    <dgm:pt modelId="{3318D443-AABF-42F4-AD19-E9A3CEA12418}" type="parTrans" cxnId="{298267D0-05EC-4420-9795-432B178AFC06}">
      <dgm:prSet/>
      <dgm:spPr/>
      <dgm:t>
        <a:bodyPr/>
        <a:lstStyle/>
        <a:p>
          <a:endParaRPr lang="en-CA"/>
        </a:p>
      </dgm:t>
    </dgm:pt>
    <dgm:pt modelId="{5D8548EC-FE17-4624-8836-882D6304B580}" type="sibTrans" cxnId="{298267D0-05EC-4420-9795-432B178AFC06}">
      <dgm:prSet/>
      <dgm:spPr/>
      <dgm:t>
        <a:bodyPr/>
        <a:lstStyle/>
        <a:p>
          <a:endParaRPr lang="en-CA"/>
        </a:p>
      </dgm:t>
    </dgm:pt>
    <dgm:pt modelId="{CCD51B32-BB30-4769-8E27-FA6357087FCC}">
      <dgm:prSet/>
      <dgm:spPr/>
      <dgm:t>
        <a:bodyPr/>
        <a:lstStyle/>
        <a:p>
          <a:pPr rtl="0"/>
          <a:r>
            <a:rPr lang="en-CA" dirty="0">
              <a:solidFill>
                <a:schemeClr val="accent6"/>
              </a:solidFill>
              <a:latin typeface="Britannic Bold" panose="020B0903060703020204" pitchFamily="34" charset="0"/>
            </a:rPr>
            <a:t>SEGMENTATION</a:t>
          </a:r>
        </a:p>
      </dgm:t>
    </dgm:pt>
    <dgm:pt modelId="{24E4B328-E54F-45C1-B7EB-094ED39ADCEA}" type="parTrans" cxnId="{BB984B16-EF91-455E-A43D-10DF7373561A}">
      <dgm:prSet/>
      <dgm:spPr/>
      <dgm:t>
        <a:bodyPr/>
        <a:lstStyle/>
        <a:p>
          <a:endParaRPr lang="en-CA"/>
        </a:p>
      </dgm:t>
    </dgm:pt>
    <dgm:pt modelId="{24223701-56B1-44FC-9FF5-E4BB2200BE8B}" type="sibTrans" cxnId="{BB984B16-EF91-455E-A43D-10DF7373561A}">
      <dgm:prSet/>
      <dgm:spPr/>
      <dgm:t>
        <a:bodyPr/>
        <a:lstStyle/>
        <a:p>
          <a:endParaRPr lang="en-CA"/>
        </a:p>
      </dgm:t>
    </dgm:pt>
    <dgm:pt modelId="{FDC1EC43-A515-426E-A044-CD2B0B8D4E54}">
      <dgm:prSet/>
      <dgm:spPr/>
      <dgm:t>
        <a:bodyPr/>
        <a:lstStyle/>
        <a:p>
          <a:pPr rtl="0"/>
          <a:r>
            <a:rPr lang="en-CA" dirty="0">
              <a:solidFill>
                <a:schemeClr val="accent6"/>
              </a:solidFill>
              <a:latin typeface="Britannic Bold" panose="020B0903060703020204" pitchFamily="34" charset="0"/>
            </a:rPr>
            <a:t>TARGETING </a:t>
          </a:r>
        </a:p>
      </dgm:t>
    </dgm:pt>
    <dgm:pt modelId="{AD483775-D86D-4EC1-87D2-EC4ECF5B149B}" type="parTrans" cxnId="{55EBE927-1A74-4AB5-93D0-120269341020}">
      <dgm:prSet/>
      <dgm:spPr/>
      <dgm:t>
        <a:bodyPr/>
        <a:lstStyle/>
        <a:p>
          <a:endParaRPr lang="en-CA"/>
        </a:p>
      </dgm:t>
    </dgm:pt>
    <dgm:pt modelId="{8BEF4D4F-5B42-4494-9FFF-6551264FE2E3}" type="sibTrans" cxnId="{55EBE927-1A74-4AB5-93D0-120269341020}">
      <dgm:prSet/>
      <dgm:spPr/>
      <dgm:t>
        <a:bodyPr/>
        <a:lstStyle/>
        <a:p>
          <a:endParaRPr lang="en-CA"/>
        </a:p>
      </dgm:t>
    </dgm:pt>
    <dgm:pt modelId="{13FA1E8B-501C-446F-ADC7-D7A1560950E5}">
      <dgm:prSet/>
      <dgm:spPr/>
      <dgm:t>
        <a:bodyPr/>
        <a:lstStyle/>
        <a:p>
          <a:pPr rtl="0"/>
          <a:r>
            <a:rPr lang="en-CA" dirty="0">
              <a:solidFill>
                <a:schemeClr val="accent6"/>
              </a:solidFill>
              <a:latin typeface="Britannic Bold" panose="020B0903060703020204" pitchFamily="34" charset="0"/>
            </a:rPr>
            <a:t>POSITIONING</a:t>
          </a:r>
        </a:p>
      </dgm:t>
    </dgm:pt>
    <dgm:pt modelId="{9BD2CD03-4B96-4710-A4B6-A263539BBD44}" type="parTrans" cxnId="{C10D50CE-E700-436A-B3C1-B0FC26C41CDC}">
      <dgm:prSet/>
      <dgm:spPr/>
      <dgm:t>
        <a:bodyPr/>
        <a:lstStyle/>
        <a:p>
          <a:endParaRPr lang="en-CA"/>
        </a:p>
      </dgm:t>
    </dgm:pt>
    <dgm:pt modelId="{A3931D81-8772-4E3E-886F-459C2A5FF80B}" type="sibTrans" cxnId="{C10D50CE-E700-436A-B3C1-B0FC26C41CDC}">
      <dgm:prSet/>
      <dgm:spPr/>
      <dgm:t>
        <a:bodyPr/>
        <a:lstStyle/>
        <a:p>
          <a:endParaRPr lang="en-CA"/>
        </a:p>
      </dgm:t>
    </dgm:pt>
    <dgm:pt modelId="{519FDCC8-7D49-4E4D-8821-6F5D5CA645BA}">
      <dgm:prSet/>
      <dgm:spPr/>
      <dgm:t>
        <a:bodyPr/>
        <a:lstStyle/>
        <a:p>
          <a:pPr rtl="0"/>
          <a:r>
            <a:rPr lang="en-CA" dirty="0">
              <a:solidFill>
                <a:schemeClr val="accent6"/>
              </a:solidFill>
              <a:latin typeface="Britannic Bold" panose="020B0903060703020204" pitchFamily="34" charset="0"/>
            </a:rPr>
            <a:t>MARKET RESEARCH</a:t>
          </a:r>
        </a:p>
      </dgm:t>
    </dgm:pt>
    <dgm:pt modelId="{6E6BF85E-C633-4646-8371-74BE62A9B0F7}" type="parTrans" cxnId="{564B8C51-2063-4A70-A6E0-6CD7D6E0CB8E}">
      <dgm:prSet/>
      <dgm:spPr/>
      <dgm:t>
        <a:bodyPr/>
        <a:lstStyle/>
        <a:p>
          <a:endParaRPr lang="en-CA"/>
        </a:p>
      </dgm:t>
    </dgm:pt>
    <dgm:pt modelId="{E474DE7B-70DE-43AC-8CE4-8D23F387DFC0}" type="sibTrans" cxnId="{564B8C51-2063-4A70-A6E0-6CD7D6E0CB8E}">
      <dgm:prSet/>
      <dgm:spPr/>
      <dgm:t>
        <a:bodyPr/>
        <a:lstStyle/>
        <a:p>
          <a:endParaRPr lang="en-CA"/>
        </a:p>
      </dgm:t>
    </dgm:pt>
    <dgm:pt modelId="{21B3E103-4980-4961-9E92-EE0B524DC27E}" type="pres">
      <dgm:prSet presAssocID="{826261B3-A4A0-49C3-85AD-14410D2374CB}" presName="Name0" presStyleCnt="0">
        <dgm:presLayoutVars>
          <dgm:chMax val="1"/>
          <dgm:chPref val="1"/>
          <dgm:dir/>
          <dgm:resizeHandles/>
        </dgm:presLayoutVars>
      </dgm:prSet>
      <dgm:spPr/>
    </dgm:pt>
    <dgm:pt modelId="{D2F21373-393F-4ED3-B0AF-C25AEDD917D4}" type="pres">
      <dgm:prSet presAssocID="{23EDE5C8-E965-4BA2-8D26-E33A56C9542F}" presName="Parent" presStyleLbl="node1" presStyleIdx="0" presStyleCnt="2">
        <dgm:presLayoutVars>
          <dgm:chMax val="4"/>
          <dgm:chPref val="3"/>
        </dgm:presLayoutVars>
      </dgm:prSet>
      <dgm:spPr/>
    </dgm:pt>
    <dgm:pt modelId="{D18463FE-BD5D-49E5-BD38-4CB033C703D9}" type="pres">
      <dgm:prSet presAssocID="{CCD51B32-BB30-4769-8E27-FA6357087FCC}" presName="Accent" presStyleLbl="node1" presStyleIdx="1" presStyleCnt="2"/>
      <dgm:spPr/>
    </dgm:pt>
    <dgm:pt modelId="{49463D7F-C6C4-4AE8-B310-20AEC1B74CE0}" type="pres">
      <dgm:prSet presAssocID="{CCD51B32-BB30-4769-8E27-FA6357087FCC}" presName="Image1" presStyleLbl="fgImgPlace1" presStyleIdx="0" presStyleCnt="4"/>
      <dgm:spPr>
        <a:blipFill rotWithShape="1">
          <a:blip xmlns:r="http://schemas.openxmlformats.org/officeDocument/2006/relationships" r:embed="rId1"/>
          <a:stretch>
            <a:fillRect/>
          </a:stretch>
        </a:blipFill>
      </dgm:spPr>
    </dgm:pt>
    <dgm:pt modelId="{02B42E2D-8767-43E3-B92C-4EB338AE6DBE}" type="pres">
      <dgm:prSet presAssocID="{CCD51B32-BB30-4769-8E27-FA6357087FCC}" presName="Child1" presStyleLbl="revTx" presStyleIdx="0" presStyleCnt="4">
        <dgm:presLayoutVars>
          <dgm:chMax val="0"/>
          <dgm:chPref val="0"/>
          <dgm:bulletEnabled val="1"/>
        </dgm:presLayoutVars>
      </dgm:prSet>
      <dgm:spPr/>
    </dgm:pt>
    <dgm:pt modelId="{55F6F7BF-EB9E-4B43-A677-C24E271D875A}" type="pres">
      <dgm:prSet presAssocID="{FDC1EC43-A515-426E-A044-CD2B0B8D4E54}" presName="Image2" presStyleCnt="0"/>
      <dgm:spPr/>
    </dgm:pt>
    <dgm:pt modelId="{F1676626-D5B8-42DC-8A3B-D34D628475CB}" type="pres">
      <dgm:prSet presAssocID="{FDC1EC43-A515-426E-A044-CD2B0B8D4E54}" presName="Image" presStyleLbl="fgImgPlace1" presStyleIdx="1" presStyleCnt="4"/>
      <dgm:spPr>
        <a:blipFill rotWithShape="1">
          <a:blip xmlns:r="http://schemas.openxmlformats.org/officeDocument/2006/relationships" r:embed="rId2"/>
          <a:stretch>
            <a:fillRect/>
          </a:stretch>
        </a:blipFill>
      </dgm:spPr>
    </dgm:pt>
    <dgm:pt modelId="{0AE1A054-19A1-471C-A331-03100AF01D03}" type="pres">
      <dgm:prSet presAssocID="{FDC1EC43-A515-426E-A044-CD2B0B8D4E54}" presName="Child2" presStyleLbl="revTx" presStyleIdx="1" presStyleCnt="4">
        <dgm:presLayoutVars>
          <dgm:chMax val="0"/>
          <dgm:chPref val="0"/>
          <dgm:bulletEnabled val="1"/>
        </dgm:presLayoutVars>
      </dgm:prSet>
      <dgm:spPr/>
    </dgm:pt>
    <dgm:pt modelId="{16263705-766F-4C9B-AF1B-B1E94AC87E3D}" type="pres">
      <dgm:prSet presAssocID="{519FDCC8-7D49-4E4D-8821-6F5D5CA645BA}" presName="Image3" presStyleCnt="0"/>
      <dgm:spPr/>
    </dgm:pt>
    <dgm:pt modelId="{57EF4058-83F3-4654-B060-5B9D684CF28C}" type="pres">
      <dgm:prSet presAssocID="{519FDCC8-7D49-4E4D-8821-6F5D5CA645BA}" presName="Image" presStyleLbl="fgImgPlace1" presStyleIdx="2" presStyleCnt="4"/>
      <dgm:spPr>
        <a:blipFill rotWithShape="1">
          <a:blip xmlns:r="http://schemas.openxmlformats.org/officeDocument/2006/relationships" r:embed="rId3"/>
          <a:stretch>
            <a:fillRect/>
          </a:stretch>
        </a:blipFill>
      </dgm:spPr>
    </dgm:pt>
    <dgm:pt modelId="{F4B69F9D-7442-4941-959A-5504DB704584}" type="pres">
      <dgm:prSet presAssocID="{519FDCC8-7D49-4E4D-8821-6F5D5CA645BA}" presName="Child3" presStyleLbl="revTx" presStyleIdx="2" presStyleCnt="4">
        <dgm:presLayoutVars>
          <dgm:chMax val="0"/>
          <dgm:chPref val="0"/>
          <dgm:bulletEnabled val="1"/>
        </dgm:presLayoutVars>
      </dgm:prSet>
      <dgm:spPr/>
    </dgm:pt>
    <dgm:pt modelId="{5573F5E0-9C02-407D-A5C5-963DD3D55006}" type="pres">
      <dgm:prSet presAssocID="{13FA1E8B-501C-446F-ADC7-D7A1560950E5}" presName="Image4" presStyleCnt="0"/>
      <dgm:spPr/>
    </dgm:pt>
    <dgm:pt modelId="{38AF9EB9-0BDC-4EBD-8265-B02A3C0C8525}" type="pres">
      <dgm:prSet presAssocID="{13FA1E8B-501C-446F-ADC7-D7A1560950E5}" presName="Image" presStyleLbl="fgImgPlace1" presStyleIdx="3" presStyleCnt="4"/>
      <dgm:spPr>
        <a:blipFill rotWithShape="1">
          <a:blip xmlns:r="http://schemas.openxmlformats.org/officeDocument/2006/relationships" r:embed="rId4"/>
          <a:stretch>
            <a:fillRect/>
          </a:stretch>
        </a:blipFill>
      </dgm:spPr>
    </dgm:pt>
    <dgm:pt modelId="{749D25AE-E4CF-4704-8969-9BF2BF33EA35}" type="pres">
      <dgm:prSet presAssocID="{13FA1E8B-501C-446F-ADC7-D7A1560950E5}" presName="Child4" presStyleLbl="revTx" presStyleIdx="3" presStyleCnt="4">
        <dgm:presLayoutVars>
          <dgm:chMax val="0"/>
          <dgm:chPref val="0"/>
          <dgm:bulletEnabled val="1"/>
        </dgm:presLayoutVars>
      </dgm:prSet>
      <dgm:spPr/>
    </dgm:pt>
  </dgm:ptLst>
  <dgm:cxnLst>
    <dgm:cxn modelId="{63D9FA03-4E61-4716-BB9F-8E1B6E785B40}" type="presOf" srcId="{23EDE5C8-E965-4BA2-8D26-E33A56C9542F}" destId="{D2F21373-393F-4ED3-B0AF-C25AEDD917D4}" srcOrd="0" destOrd="0" presId="urn:microsoft.com/office/officeart/2011/layout/RadialPictureList"/>
    <dgm:cxn modelId="{BB984B16-EF91-455E-A43D-10DF7373561A}" srcId="{23EDE5C8-E965-4BA2-8D26-E33A56C9542F}" destId="{CCD51B32-BB30-4769-8E27-FA6357087FCC}" srcOrd="0" destOrd="0" parTransId="{24E4B328-E54F-45C1-B7EB-094ED39ADCEA}" sibTransId="{24223701-56B1-44FC-9FF5-E4BB2200BE8B}"/>
    <dgm:cxn modelId="{55EBE927-1A74-4AB5-93D0-120269341020}" srcId="{23EDE5C8-E965-4BA2-8D26-E33A56C9542F}" destId="{FDC1EC43-A515-426E-A044-CD2B0B8D4E54}" srcOrd="1" destOrd="0" parTransId="{AD483775-D86D-4EC1-87D2-EC4ECF5B149B}" sibTransId="{8BEF4D4F-5B42-4494-9FFF-6551264FE2E3}"/>
    <dgm:cxn modelId="{97E5A229-3D50-4570-8B67-CB242005C753}" type="presOf" srcId="{826261B3-A4A0-49C3-85AD-14410D2374CB}" destId="{21B3E103-4980-4961-9E92-EE0B524DC27E}" srcOrd="0" destOrd="0" presId="urn:microsoft.com/office/officeart/2011/layout/RadialPictureList"/>
    <dgm:cxn modelId="{B9B0F462-5E12-41F5-86FB-20DED6499DF1}" type="presOf" srcId="{13FA1E8B-501C-446F-ADC7-D7A1560950E5}" destId="{749D25AE-E4CF-4704-8969-9BF2BF33EA35}" srcOrd="0" destOrd="0" presId="urn:microsoft.com/office/officeart/2011/layout/RadialPictureList"/>
    <dgm:cxn modelId="{564B8C51-2063-4A70-A6E0-6CD7D6E0CB8E}" srcId="{23EDE5C8-E965-4BA2-8D26-E33A56C9542F}" destId="{519FDCC8-7D49-4E4D-8821-6F5D5CA645BA}" srcOrd="2" destOrd="0" parTransId="{6E6BF85E-C633-4646-8371-74BE62A9B0F7}" sibTransId="{E474DE7B-70DE-43AC-8CE4-8D23F387DFC0}"/>
    <dgm:cxn modelId="{FDB00EB2-AA07-43F4-980B-DCB2C3ED9C0B}" type="presOf" srcId="{519FDCC8-7D49-4E4D-8821-6F5D5CA645BA}" destId="{F4B69F9D-7442-4941-959A-5504DB704584}" srcOrd="0" destOrd="0" presId="urn:microsoft.com/office/officeart/2011/layout/RadialPictureList"/>
    <dgm:cxn modelId="{5A1553BB-3973-49FF-8D22-88C73191A917}" type="presOf" srcId="{CCD51B32-BB30-4769-8E27-FA6357087FCC}" destId="{02B42E2D-8767-43E3-B92C-4EB338AE6DBE}" srcOrd="0" destOrd="0" presId="urn:microsoft.com/office/officeart/2011/layout/RadialPictureList"/>
    <dgm:cxn modelId="{C10D50CE-E700-436A-B3C1-B0FC26C41CDC}" srcId="{23EDE5C8-E965-4BA2-8D26-E33A56C9542F}" destId="{13FA1E8B-501C-446F-ADC7-D7A1560950E5}" srcOrd="3" destOrd="0" parTransId="{9BD2CD03-4B96-4710-A4B6-A263539BBD44}" sibTransId="{A3931D81-8772-4E3E-886F-459C2A5FF80B}"/>
    <dgm:cxn modelId="{298267D0-05EC-4420-9795-432B178AFC06}" srcId="{826261B3-A4A0-49C3-85AD-14410D2374CB}" destId="{23EDE5C8-E965-4BA2-8D26-E33A56C9542F}" srcOrd="0" destOrd="0" parTransId="{3318D443-AABF-42F4-AD19-E9A3CEA12418}" sibTransId="{5D8548EC-FE17-4624-8836-882D6304B580}"/>
    <dgm:cxn modelId="{77D199D5-14AC-46C3-A895-C2164745F4F0}" type="presOf" srcId="{FDC1EC43-A515-426E-A044-CD2B0B8D4E54}" destId="{0AE1A054-19A1-471C-A331-03100AF01D03}" srcOrd="0" destOrd="0" presId="urn:microsoft.com/office/officeart/2011/layout/RadialPictureList"/>
    <dgm:cxn modelId="{97A04B22-66A3-4BDB-8E08-C67024B3BE3F}" type="presParOf" srcId="{21B3E103-4980-4961-9E92-EE0B524DC27E}" destId="{D2F21373-393F-4ED3-B0AF-C25AEDD917D4}" srcOrd="0" destOrd="0" presId="urn:microsoft.com/office/officeart/2011/layout/RadialPictureList"/>
    <dgm:cxn modelId="{4588340B-B69D-4113-87CB-96A35402A3AC}" type="presParOf" srcId="{21B3E103-4980-4961-9E92-EE0B524DC27E}" destId="{D18463FE-BD5D-49E5-BD38-4CB033C703D9}" srcOrd="1" destOrd="0" presId="urn:microsoft.com/office/officeart/2011/layout/RadialPictureList"/>
    <dgm:cxn modelId="{4B2750C2-FDE4-4270-B2EC-987736929CE0}" type="presParOf" srcId="{21B3E103-4980-4961-9E92-EE0B524DC27E}" destId="{49463D7F-C6C4-4AE8-B310-20AEC1B74CE0}" srcOrd="2" destOrd="0" presId="urn:microsoft.com/office/officeart/2011/layout/RadialPictureList"/>
    <dgm:cxn modelId="{DF3CB4FE-7F70-4D24-9856-2EC6D31EEF07}" type="presParOf" srcId="{21B3E103-4980-4961-9E92-EE0B524DC27E}" destId="{02B42E2D-8767-43E3-B92C-4EB338AE6DBE}" srcOrd="3" destOrd="0" presId="urn:microsoft.com/office/officeart/2011/layout/RadialPictureList"/>
    <dgm:cxn modelId="{9DA1E7C6-5E21-474E-A5A9-73A3CBC330EE}" type="presParOf" srcId="{21B3E103-4980-4961-9E92-EE0B524DC27E}" destId="{55F6F7BF-EB9E-4B43-A677-C24E271D875A}" srcOrd="4" destOrd="0" presId="urn:microsoft.com/office/officeart/2011/layout/RadialPictureList"/>
    <dgm:cxn modelId="{8FF76936-52BB-4696-A9CA-1F2DB3A65B35}" type="presParOf" srcId="{55F6F7BF-EB9E-4B43-A677-C24E271D875A}" destId="{F1676626-D5B8-42DC-8A3B-D34D628475CB}" srcOrd="0" destOrd="0" presId="urn:microsoft.com/office/officeart/2011/layout/RadialPictureList"/>
    <dgm:cxn modelId="{8F0BE1C2-E9EC-4A95-AC1E-C0D2A7E91B4F}" type="presParOf" srcId="{21B3E103-4980-4961-9E92-EE0B524DC27E}" destId="{0AE1A054-19A1-471C-A331-03100AF01D03}" srcOrd="5" destOrd="0" presId="urn:microsoft.com/office/officeart/2011/layout/RadialPictureList"/>
    <dgm:cxn modelId="{6B32BEA4-768B-4EB9-B764-084466878BAD}" type="presParOf" srcId="{21B3E103-4980-4961-9E92-EE0B524DC27E}" destId="{16263705-766F-4C9B-AF1B-B1E94AC87E3D}" srcOrd="6" destOrd="0" presId="urn:microsoft.com/office/officeart/2011/layout/RadialPictureList"/>
    <dgm:cxn modelId="{3852072D-283D-48E8-B5D5-5E78B51F8DA3}" type="presParOf" srcId="{16263705-766F-4C9B-AF1B-B1E94AC87E3D}" destId="{57EF4058-83F3-4654-B060-5B9D684CF28C}" srcOrd="0" destOrd="0" presId="urn:microsoft.com/office/officeart/2011/layout/RadialPictureList"/>
    <dgm:cxn modelId="{AC816B9C-9CD8-4295-BA1A-37004E289CBE}" type="presParOf" srcId="{21B3E103-4980-4961-9E92-EE0B524DC27E}" destId="{F4B69F9D-7442-4941-959A-5504DB704584}" srcOrd="7" destOrd="0" presId="urn:microsoft.com/office/officeart/2011/layout/RadialPictureList"/>
    <dgm:cxn modelId="{41E80A0C-0B15-4ED9-9E2B-F7495FC570FA}" type="presParOf" srcId="{21B3E103-4980-4961-9E92-EE0B524DC27E}" destId="{5573F5E0-9C02-407D-A5C5-963DD3D55006}" srcOrd="8" destOrd="0" presId="urn:microsoft.com/office/officeart/2011/layout/RadialPictureList"/>
    <dgm:cxn modelId="{6FC54E48-AA03-42E7-B67F-C5097F1C46DB}" type="presParOf" srcId="{5573F5E0-9C02-407D-A5C5-963DD3D55006}" destId="{38AF9EB9-0BDC-4EBD-8265-B02A3C0C8525}" srcOrd="0" destOrd="0" presId="urn:microsoft.com/office/officeart/2011/layout/RadialPictureList"/>
    <dgm:cxn modelId="{69A7EFF3-5C2D-41A2-8700-53967AE6B4EE}" type="presParOf" srcId="{21B3E103-4980-4961-9E92-EE0B524DC27E}" destId="{749D25AE-E4CF-4704-8969-9BF2BF33EA35}" srcOrd="9"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DA239C-FB74-4168-A08A-1182FD35FE2C}" type="doc">
      <dgm:prSet loTypeId="urn:microsoft.com/office/officeart/2008/layout/BendingPictureSemiTransparentText" loCatId="picture" qsTypeId="urn:microsoft.com/office/officeart/2005/8/quickstyle/3d2" qsCatId="3D" csTypeId="urn:microsoft.com/office/officeart/2005/8/colors/accent1_2" csCatId="accent1" phldr="1"/>
      <dgm:spPr/>
      <dgm:t>
        <a:bodyPr/>
        <a:lstStyle/>
        <a:p>
          <a:endParaRPr lang="en-CA"/>
        </a:p>
      </dgm:t>
    </dgm:pt>
    <dgm:pt modelId="{487869F4-7692-4599-8B8B-79467E8949C8}">
      <dgm:prSet custT="1"/>
      <dgm:spPr/>
      <dgm:t>
        <a:bodyPr/>
        <a:lstStyle/>
        <a:p>
          <a:pPr rtl="0"/>
          <a:r>
            <a:rPr lang="en-US" sz="1400" dirty="0">
              <a:effectLst>
                <a:outerShdw blurRad="38100" dist="38100" dir="2700000" algn="tl">
                  <a:srgbClr val="000000">
                    <a:alpha val="43137"/>
                  </a:srgbClr>
                </a:outerShdw>
              </a:effectLst>
              <a:latin typeface="Britannic Bold" panose="020B0903060703020204" pitchFamily="34" charset="0"/>
            </a:rPr>
            <a:t>PURPOSE OF TRIP</a:t>
          </a:r>
          <a:endParaRPr lang="en-CA" sz="1400" dirty="0">
            <a:effectLst>
              <a:outerShdw blurRad="38100" dist="38100" dir="2700000" algn="tl">
                <a:srgbClr val="000000">
                  <a:alpha val="43137"/>
                </a:srgbClr>
              </a:outerShdw>
            </a:effectLst>
            <a:latin typeface="Britannic Bold" panose="020B0903060703020204" pitchFamily="34" charset="0"/>
          </a:endParaRPr>
        </a:p>
      </dgm:t>
    </dgm:pt>
    <dgm:pt modelId="{C67301D2-E0F0-42B3-80CF-18529FCA0AA9}" type="parTrans" cxnId="{5F7572E2-0C3B-41F6-92DB-541D1DD7F17D}">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589A88D3-64AE-4E3A-A847-59D447940EEB}" type="sibTrans" cxnId="{5F7572E2-0C3B-41F6-92DB-541D1DD7F17D}">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EFA5D13E-5746-476B-B4AF-BDD59A90AFAA}">
      <dgm:prSet custT="1"/>
      <dgm:spPr/>
      <dgm:t>
        <a:bodyPr/>
        <a:lstStyle/>
        <a:p>
          <a:pPr rtl="0"/>
          <a:r>
            <a:rPr lang="en-US" sz="1400" dirty="0">
              <a:effectLst>
                <a:outerShdw blurRad="38100" dist="38100" dir="2700000" algn="tl">
                  <a:srgbClr val="000000">
                    <a:alpha val="43137"/>
                  </a:srgbClr>
                </a:outerShdw>
              </a:effectLst>
              <a:latin typeface="Britannic Bold" panose="020B0903060703020204" pitchFamily="34" charset="0"/>
            </a:rPr>
            <a:t>PRODUCT-RELATED</a:t>
          </a:r>
          <a:endParaRPr lang="en-CA" sz="1400" dirty="0">
            <a:effectLst>
              <a:outerShdw blurRad="38100" dist="38100" dir="2700000" algn="tl">
                <a:srgbClr val="000000">
                  <a:alpha val="43137"/>
                </a:srgbClr>
              </a:outerShdw>
            </a:effectLst>
            <a:latin typeface="Britannic Bold" panose="020B0903060703020204" pitchFamily="34" charset="0"/>
          </a:endParaRPr>
        </a:p>
      </dgm:t>
    </dgm:pt>
    <dgm:pt modelId="{63E4FA7B-8091-461B-B833-2D38F73DC6D0}" type="parTrans" cxnId="{EF7B7D58-8379-4849-9760-3F78B70C2E1A}">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306621CD-4319-443B-AC7D-35D47E732B8B}" type="sibTrans" cxnId="{EF7B7D58-8379-4849-9760-3F78B70C2E1A}">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16FAA529-E38F-473A-A796-094594218097}">
      <dgm:prSet custT="1"/>
      <dgm:spPr/>
      <dgm:t>
        <a:bodyPr/>
        <a:lstStyle/>
        <a:p>
          <a:pPr rtl="0"/>
          <a:r>
            <a:rPr lang="en-US" sz="1400" dirty="0">
              <a:effectLst>
                <a:outerShdw blurRad="38100" dist="38100" dir="2700000" algn="tl">
                  <a:srgbClr val="000000">
                    <a:alpha val="43137"/>
                  </a:srgbClr>
                </a:outerShdw>
              </a:effectLst>
              <a:latin typeface="Britannic Bold" panose="020B0903060703020204" pitchFamily="34" charset="0"/>
            </a:rPr>
            <a:t>DISTRIBUTION CHANNEL</a:t>
          </a:r>
          <a:endParaRPr lang="en-CA" sz="1400" dirty="0">
            <a:effectLst>
              <a:outerShdw blurRad="38100" dist="38100" dir="2700000" algn="tl">
                <a:srgbClr val="000000">
                  <a:alpha val="43137"/>
                </a:srgbClr>
              </a:outerShdw>
            </a:effectLst>
            <a:latin typeface="Britannic Bold" panose="020B0903060703020204" pitchFamily="34" charset="0"/>
          </a:endParaRPr>
        </a:p>
      </dgm:t>
    </dgm:pt>
    <dgm:pt modelId="{BB53F8C7-4774-4C0D-8EC3-935FA67AAA3A}" type="parTrans" cxnId="{175EB54B-1B98-4BF0-9B6C-3F11C493167B}">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C121B49C-945E-4D36-8CC3-AAEF16606BC9}" type="sibTrans" cxnId="{175EB54B-1B98-4BF0-9B6C-3F11C493167B}">
      <dgm:prSet/>
      <dgm:spPr/>
      <dgm:t>
        <a:bodyPr/>
        <a:lstStyle/>
        <a:p>
          <a:endParaRPr lang="en-CA" sz="2000" dirty="0">
            <a:effectLst>
              <a:outerShdw blurRad="38100" dist="38100" dir="2700000" algn="tl">
                <a:srgbClr val="000000">
                  <a:alpha val="43137"/>
                </a:srgbClr>
              </a:outerShdw>
            </a:effectLst>
            <a:latin typeface="Britannic Bold" panose="020B0903060703020204" pitchFamily="34" charset="0"/>
          </a:endParaRPr>
        </a:p>
      </dgm:t>
    </dgm:pt>
    <dgm:pt modelId="{C0292DE0-30F6-4A07-B462-94F6AFF39125}" type="pres">
      <dgm:prSet presAssocID="{D6DA239C-FB74-4168-A08A-1182FD35FE2C}" presName="Name0" presStyleCnt="0">
        <dgm:presLayoutVars>
          <dgm:dir/>
          <dgm:resizeHandles val="exact"/>
        </dgm:presLayoutVars>
      </dgm:prSet>
      <dgm:spPr/>
    </dgm:pt>
    <dgm:pt modelId="{D54843DD-F9EF-453C-A3E3-B896B06AFEBC}" type="pres">
      <dgm:prSet presAssocID="{487869F4-7692-4599-8B8B-79467E8949C8}" presName="composite" presStyleCnt="0"/>
      <dgm:spPr/>
    </dgm:pt>
    <dgm:pt modelId="{0B37B484-B8D3-4140-9B72-BC60F3D75EC9}" type="pres">
      <dgm:prSet presAssocID="{487869F4-7692-4599-8B8B-79467E8949C8}" presName="rect1" presStyleLbl="bgShp"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pt>
    <dgm:pt modelId="{B8E26298-A749-40AD-BEF4-202442505CE6}" type="pres">
      <dgm:prSet presAssocID="{487869F4-7692-4599-8B8B-79467E8949C8}" presName="rect2" presStyleLbl="trBgShp" presStyleIdx="0" presStyleCnt="3">
        <dgm:presLayoutVars>
          <dgm:bulletEnabled val="1"/>
        </dgm:presLayoutVars>
      </dgm:prSet>
      <dgm:spPr/>
    </dgm:pt>
    <dgm:pt modelId="{82FC1A64-3D83-4967-B982-22842F3E857C}" type="pres">
      <dgm:prSet presAssocID="{589A88D3-64AE-4E3A-A847-59D447940EEB}" presName="sibTrans" presStyleCnt="0"/>
      <dgm:spPr/>
    </dgm:pt>
    <dgm:pt modelId="{A6E62E06-9B8F-4043-AB75-3D43E0120416}" type="pres">
      <dgm:prSet presAssocID="{EFA5D13E-5746-476B-B4AF-BDD59A90AFAA}" presName="composite" presStyleCnt="0"/>
      <dgm:spPr/>
    </dgm:pt>
    <dgm:pt modelId="{7D2D54C7-353C-4FD4-AF56-2DCF14B0F0CD}" type="pres">
      <dgm:prSet presAssocID="{EFA5D13E-5746-476B-B4AF-BDD59A90AFAA}" presName="rect1" presStyleLbl="bgShp"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dgm:spPr>
    </dgm:pt>
    <dgm:pt modelId="{283A7363-D92F-4B89-8070-9682815AA829}" type="pres">
      <dgm:prSet presAssocID="{EFA5D13E-5746-476B-B4AF-BDD59A90AFAA}" presName="rect2" presStyleLbl="trBgShp" presStyleIdx="1" presStyleCnt="3">
        <dgm:presLayoutVars>
          <dgm:bulletEnabled val="1"/>
        </dgm:presLayoutVars>
      </dgm:prSet>
      <dgm:spPr/>
    </dgm:pt>
    <dgm:pt modelId="{807098B6-1D6E-45EA-B302-B1499F869E52}" type="pres">
      <dgm:prSet presAssocID="{306621CD-4319-443B-AC7D-35D47E732B8B}" presName="sibTrans" presStyleCnt="0"/>
      <dgm:spPr/>
    </dgm:pt>
    <dgm:pt modelId="{9B39C055-CDD8-4408-A577-57A20A4C0AFC}" type="pres">
      <dgm:prSet presAssocID="{16FAA529-E38F-473A-A796-094594218097}" presName="composite" presStyleCnt="0"/>
      <dgm:spPr/>
    </dgm:pt>
    <dgm:pt modelId="{26DF5151-BF85-48DE-8865-9DEE18EB0AD6}" type="pres">
      <dgm:prSet presAssocID="{16FAA529-E38F-473A-A796-094594218097}" presName="rect1"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dgm:spPr>
    </dgm:pt>
    <dgm:pt modelId="{51E10E97-FD1F-4F4E-9317-C395FABE74FF}" type="pres">
      <dgm:prSet presAssocID="{16FAA529-E38F-473A-A796-094594218097}" presName="rect2" presStyleLbl="trBgShp" presStyleIdx="2" presStyleCnt="3">
        <dgm:presLayoutVars>
          <dgm:bulletEnabled val="1"/>
        </dgm:presLayoutVars>
      </dgm:prSet>
      <dgm:spPr/>
    </dgm:pt>
  </dgm:ptLst>
  <dgm:cxnLst>
    <dgm:cxn modelId="{713FA823-55DA-4626-97A2-4A87D8928C02}" type="presOf" srcId="{EFA5D13E-5746-476B-B4AF-BDD59A90AFAA}" destId="{283A7363-D92F-4B89-8070-9682815AA829}" srcOrd="0" destOrd="0" presId="urn:microsoft.com/office/officeart/2008/layout/BendingPictureSemiTransparentText"/>
    <dgm:cxn modelId="{473A523F-DAE4-458C-8DF6-89F4F8A1FAE9}" type="presOf" srcId="{16FAA529-E38F-473A-A796-094594218097}" destId="{51E10E97-FD1F-4F4E-9317-C395FABE74FF}" srcOrd="0" destOrd="0" presId="urn:microsoft.com/office/officeart/2008/layout/BendingPictureSemiTransparentText"/>
    <dgm:cxn modelId="{175EB54B-1B98-4BF0-9B6C-3F11C493167B}" srcId="{D6DA239C-FB74-4168-A08A-1182FD35FE2C}" destId="{16FAA529-E38F-473A-A796-094594218097}" srcOrd="2" destOrd="0" parTransId="{BB53F8C7-4774-4C0D-8EC3-935FA67AAA3A}" sibTransId="{C121B49C-945E-4D36-8CC3-AAEF16606BC9}"/>
    <dgm:cxn modelId="{EF7B7D58-8379-4849-9760-3F78B70C2E1A}" srcId="{D6DA239C-FB74-4168-A08A-1182FD35FE2C}" destId="{EFA5D13E-5746-476B-B4AF-BDD59A90AFAA}" srcOrd="1" destOrd="0" parTransId="{63E4FA7B-8091-461B-B833-2D38F73DC6D0}" sibTransId="{306621CD-4319-443B-AC7D-35D47E732B8B}"/>
    <dgm:cxn modelId="{BDBBE4D9-5DBA-4F7B-BB67-F884B28B28E6}" type="presOf" srcId="{D6DA239C-FB74-4168-A08A-1182FD35FE2C}" destId="{C0292DE0-30F6-4A07-B462-94F6AFF39125}" srcOrd="0" destOrd="0" presId="urn:microsoft.com/office/officeart/2008/layout/BendingPictureSemiTransparentText"/>
    <dgm:cxn modelId="{5F7572E2-0C3B-41F6-92DB-541D1DD7F17D}" srcId="{D6DA239C-FB74-4168-A08A-1182FD35FE2C}" destId="{487869F4-7692-4599-8B8B-79467E8949C8}" srcOrd="0" destOrd="0" parTransId="{C67301D2-E0F0-42B3-80CF-18529FCA0AA9}" sibTransId="{589A88D3-64AE-4E3A-A847-59D447940EEB}"/>
    <dgm:cxn modelId="{72E7E9E3-E84A-4CD3-AA0B-DF180433542D}" type="presOf" srcId="{487869F4-7692-4599-8B8B-79467E8949C8}" destId="{B8E26298-A749-40AD-BEF4-202442505CE6}" srcOrd="0" destOrd="0" presId="urn:microsoft.com/office/officeart/2008/layout/BendingPictureSemiTransparentText"/>
    <dgm:cxn modelId="{D09A4CB7-275D-4F3C-A646-6FD5D24C362A}" type="presParOf" srcId="{C0292DE0-30F6-4A07-B462-94F6AFF39125}" destId="{D54843DD-F9EF-453C-A3E3-B896B06AFEBC}" srcOrd="0" destOrd="0" presId="urn:microsoft.com/office/officeart/2008/layout/BendingPictureSemiTransparentText"/>
    <dgm:cxn modelId="{6423AA62-D4CF-4FFB-95F7-B3D18791A1FC}" type="presParOf" srcId="{D54843DD-F9EF-453C-A3E3-B896B06AFEBC}" destId="{0B37B484-B8D3-4140-9B72-BC60F3D75EC9}" srcOrd="0" destOrd="0" presId="urn:microsoft.com/office/officeart/2008/layout/BendingPictureSemiTransparentText"/>
    <dgm:cxn modelId="{A4E970B0-9BB0-45DA-9DCC-EBF746241C26}" type="presParOf" srcId="{D54843DD-F9EF-453C-A3E3-B896B06AFEBC}" destId="{B8E26298-A749-40AD-BEF4-202442505CE6}" srcOrd="1" destOrd="0" presId="urn:microsoft.com/office/officeart/2008/layout/BendingPictureSemiTransparentText"/>
    <dgm:cxn modelId="{4DF4A904-87A8-494A-8D1A-3CE8DD184898}" type="presParOf" srcId="{C0292DE0-30F6-4A07-B462-94F6AFF39125}" destId="{82FC1A64-3D83-4967-B982-22842F3E857C}" srcOrd="1" destOrd="0" presId="urn:microsoft.com/office/officeart/2008/layout/BendingPictureSemiTransparentText"/>
    <dgm:cxn modelId="{DA512A3C-3255-4667-89F6-2D6705973CB7}" type="presParOf" srcId="{C0292DE0-30F6-4A07-B462-94F6AFF39125}" destId="{A6E62E06-9B8F-4043-AB75-3D43E0120416}" srcOrd="2" destOrd="0" presId="urn:microsoft.com/office/officeart/2008/layout/BendingPictureSemiTransparentText"/>
    <dgm:cxn modelId="{8D8C1394-3658-4E55-8CF2-31E637D2E432}" type="presParOf" srcId="{A6E62E06-9B8F-4043-AB75-3D43E0120416}" destId="{7D2D54C7-353C-4FD4-AF56-2DCF14B0F0CD}" srcOrd="0" destOrd="0" presId="urn:microsoft.com/office/officeart/2008/layout/BendingPictureSemiTransparentText"/>
    <dgm:cxn modelId="{37BE5802-9262-4CEE-BC4F-D6763B691F02}" type="presParOf" srcId="{A6E62E06-9B8F-4043-AB75-3D43E0120416}" destId="{283A7363-D92F-4B89-8070-9682815AA829}" srcOrd="1" destOrd="0" presId="urn:microsoft.com/office/officeart/2008/layout/BendingPictureSemiTransparentText"/>
    <dgm:cxn modelId="{44418D16-BBD8-47E0-A259-4DE91716C916}" type="presParOf" srcId="{C0292DE0-30F6-4A07-B462-94F6AFF39125}" destId="{807098B6-1D6E-45EA-B302-B1499F869E52}" srcOrd="3" destOrd="0" presId="urn:microsoft.com/office/officeart/2008/layout/BendingPictureSemiTransparentText"/>
    <dgm:cxn modelId="{54498AED-7682-4BD3-A8F7-1CF892CEAA49}" type="presParOf" srcId="{C0292DE0-30F6-4A07-B462-94F6AFF39125}" destId="{9B39C055-CDD8-4408-A577-57A20A4C0AFC}" srcOrd="4" destOrd="0" presId="urn:microsoft.com/office/officeart/2008/layout/BendingPictureSemiTransparentText"/>
    <dgm:cxn modelId="{332122D4-C91C-46A8-B3F5-C3B5F317BD79}" type="presParOf" srcId="{9B39C055-CDD8-4408-A577-57A20A4C0AFC}" destId="{26DF5151-BF85-48DE-8865-9DEE18EB0AD6}" srcOrd="0" destOrd="0" presId="urn:microsoft.com/office/officeart/2008/layout/BendingPictureSemiTransparentText"/>
    <dgm:cxn modelId="{6E8AEF75-CF0A-4011-AD7C-AC96AD8541A6}" type="presParOf" srcId="{9B39C055-CDD8-4408-A577-57A20A4C0AFC}" destId="{51E10E97-FD1F-4F4E-9317-C395FABE74FF}" srcOrd="1" destOrd="0" presId="urn:microsoft.com/office/officeart/2008/layout/BendingPictureSemiTransparent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9A6A73-498E-41D3-82FA-0DB3780085C6}" type="doc">
      <dgm:prSet loTypeId="urn:microsoft.com/office/officeart/2005/8/layout/vList4" loCatId="picture" qsTypeId="urn:microsoft.com/office/officeart/2005/8/quickstyle/3d1" qsCatId="3D" csTypeId="urn:microsoft.com/office/officeart/2005/8/colors/accent5_1" csCatId="accent5" phldr="1"/>
      <dgm:spPr/>
      <dgm:t>
        <a:bodyPr/>
        <a:lstStyle/>
        <a:p>
          <a:endParaRPr lang="en-CA"/>
        </a:p>
      </dgm:t>
    </dgm:pt>
    <dgm:pt modelId="{102DB359-3B9C-4DE6-8218-E0681DF91498}">
      <dgm:prSet/>
      <dgm:spPr/>
      <dgm:t>
        <a:bodyPr/>
        <a:lstStyle/>
        <a:p>
          <a:pPr rtl="0"/>
          <a:r>
            <a:rPr lang="en-CA" b="1" dirty="0">
              <a:latin typeface="Calibri" panose="020F0502020204030204" pitchFamily="34" charset="0"/>
              <a:cs typeface="Calibri" panose="020F0502020204030204" pitchFamily="34" charset="0"/>
            </a:rPr>
            <a:t>Marriott Courtyard.</a:t>
          </a:r>
          <a:r>
            <a:rPr lang="en-CA" dirty="0">
              <a:latin typeface="Calibri" panose="020F0502020204030204" pitchFamily="34" charset="0"/>
              <a:cs typeface="Calibri" panose="020F0502020204030204" pitchFamily="34" charset="0"/>
            </a:rPr>
            <a:t> </a:t>
          </a:r>
        </a:p>
      </dgm:t>
    </dgm:pt>
    <dgm:pt modelId="{E5B95F04-DD23-41FA-84EB-FEB34DCD8D9C}" type="parTrans" cxnId="{7B5651D1-80DC-4A87-8F27-5FBD816BB728}">
      <dgm:prSet/>
      <dgm:spPr/>
      <dgm:t>
        <a:bodyPr/>
        <a:lstStyle/>
        <a:p>
          <a:endParaRPr lang="en-CA">
            <a:latin typeface="Calibri" panose="020F0502020204030204" pitchFamily="34" charset="0"/>
            <a:cs typeface="Calibri" panose="020F0502020204030204" pitchFamily="34" charset="0"/>
          </a:endParaRPr>
        </a:p>
      </dgm:t>
    </dgm:pt>
    <dgm:pt modelId="{0C4A6A27-F184-48CF-BEE0-6C7B40AC464E}" type="sibTrans" cxnId="{7B5651D1-80DC-4A87-8F27-5FBD816BB728}">
      <dgm:prSet/>
      <dgm:spPr/>
      <dgm:t>
        <a:bodyPr/>
        <a:lstStyle/>
        <a:p>
          <a:endParaRPr lang="en-CA">
            <a:latin typeface="Calibri" panose="020F0502020204030204" pitchFamily="34" charset="0"/>
            <a:cs typeface="Calibri" panose="020F0502020204030204" pitchFamily="34" charset="0"/>
          </a:endParaRPr>
        </a:p>
      </dgm:t>
    </dgm:pt>
    <dgm:pt modelId="{5DA75D5A-08A8-4862-B872-2C531F7180EE}">
      <dgm:prSet/>
      <dgm:spPr/>
      <dgm:t>
        <a:bodyPr/>
        <a:lstStyle/>
        <a:p>
          <a:pPr rtl="0"/>
          <a:r>
            <a:rPr lang="en-CA" b="1" dirty="0">
              <a:latin typeface="Calibri" panose="020F0502020204030204" pitchFamily="34" charset="0"/>
              <a:cs typeface="Calibri" panose="020F0502020204030204" pitchFamily="34" charset="0"/>
            </a:rPr>
            <a:t>Ritz-Carlton Hotels.</a:t>
          </a:r>
          <a:r>
            <a:rPr lang="en-CA" dirty="0">
              <a:latin typeface="Calibri" panose="020F0502020204030204" pitchFamily="34" charset="0"/>
              <a:cs typeface="Calibri" panose="020F0502020204030204" pitchFamily="34" charset="0"/>
            </a:rPr>
            <a:t> </a:t>
          </a:r>
        </a:p>
      </dgm:t>
    </dgm:pt>
    <dgm:pt modelId="{1490DB8A-035E-4F6C-A572-4881DDD13A57}" type="parTrans" cxnId="{2B112E84-E3F7-4BA4-B75D-E99EC07BAADD}">
      <dgm:prSet/>
      <dgm:spPr/>
      <dgm:t>
        <a:bodyPr/>
        <a:lstStyle/>
        <a:p>
          <a:endParaRPr lang="en-CA">
            <a:latin typeface="Calibri" panose="020F0502020204030204" pitchFamily="34" charset="0"/>
            <a:cs typeface="Calibri" panose="020F0502020204030204" pitchFamily="34" charset="0"/>
          </a:endParaRPr>
        </a:p>
      </dgm:t>
    </dgm:pt>
    <dgm:pt modelId="{DF58EE38-FEC0-4B49-94E3-91A1519995F2}" type="sibTrans" cxnId="{2B112E84-E3F7-4BA4-B75D-E99EC07BAADD}">
      <dgm:prSet/>
      <dgm:spPr/>
      <dgm:t>
        <a:bodyPr/>
        <a:lstStyle/>
        <a:p>
          <a:endParaRPr lang="en-CA">
            <a:latin typeface="Calibri" panose="020F0502020204030204" pitchFamily="34" charset="0"/>
            <a:cs typeface="Calibri" panose="020F0502020204030204" pitchFamily="34" charset="0"/>
          </a:endParaRPr>
        </a:p>
      </dgm:t>
    </dgm:pt>
    <dgm:pt modelId="{11023E4B-5159-4893-9FD3-0B1257DB3872}">
      <dgm:prSet/>
      <dgm:spPr/>
      <dgm:t>
        <a:bodyPr/>
        <a:lstStyle/>
        <a:p>
          <a:pPr rtl="0"/>
          <a:r>
            <a:rPr lang="en-CA" b="1" dirty="0">
              <a:latin typeface="Calibri" panose="020F0502020204030204" pitchFamily="34" charset="0"/>
              <a:cs typeface="Calibri" panose="020F0502020204030204" pitchFamily="34" charset="0"/>
            </a:rPr>
            <a:t>Marriott Conference Centers.</a:t>
          </a:r>
          <a:r>
            <a:rPr lang="en-CA" dirty="0">
              <a:latin typeface="Calibri" panose="020F0502020204030204" pitchFamily="34" charset="0"/>
              <a:cs typeface="Calibri" panose="020F0502020204030204" pitchFamily="34" charset="0"/>
            </a:rPr>
            <a:t> </a:t>
          </a:r>
        </a:p>
      </dgm:t>
    </dgm:pt>
    <dgm:pt modelId="{4F959840-6600-48C2-8E33-C5AEF0728199}" type="parTrans" cxnId="{3D849CBB-410D-4071-9623-B6347524C2CE}">
      <dgm:prSet/>
      <dgm:spPr/>
      <dgm:t>
        <a:bodyPr/>
        <a:lstStyle/>
        <a:p>
          <a:endParaRPr lang="en-CA">
            <a:latin typeface="Calibri" panose="020F0502020204030204" pitchFamily="34" charset="0"/>
            <a:cs typeface="Calibri" panose="020F0502020204030204" pitchFamily="34" charset="0"/>
          </a:endParaRPr>
        </a:p>
      </dgm:t>
    </dgm:pt>
    <dgm:pt modelId="{8BF26A2B-24AC-4F0E-A110-29FCA9EC0BBE}" type="sibTrans" cxnId="{3D849CBB-410D-4071-9623-B6347524C2CE}">
      <dgm:prSet/>
      <dgm:spPr/>
      <dgm:t>
        <a:bodyPr/>
        <a:lstStyle/>
        <a:p>
          <a:endParaRPr lang="en-CA">
            <a:latin typeface="Calibri" panose="020F0502020204030204" pitchFamily="34" charset="0"/>
            <a:cs typeface="Calibri" panose="020F0502020204030204" pitchFamily="34" charset="0"/>
          </a:endParaRPr>
        </a:p>
      </dgm:t>
    </dgm:pt>
    <dgm:pt modelId="{880BFF53-860C-4CAF-95F6-6860A6F1E8A3}">
      <dgm:prSet/>
      <dgm:spPr/>
      <dgm:t>
        <a:bodyPr/>
        <a:lstStyle/>
        <a:p>
          <a:pPr rtl="0"/>
          <a:r>
            <a:rPr lang="en-CA" b="1" dirty="0">
              <a:latin typeface="Calibri" panose="020F0502020204030204" pitchFamily="34" charset="0"/>
              <a:cs typeface="Calibri" panose="020F0502020204030204" pitchFamily="34" charset="0"/>
            </a:rPr>
            <a:t>Marriott </a:t>
          </a:r>
          <a:r>
            <a:rPr lang="en-CA" b="1" dirty="0" err="1">
              <a:latin typeface="Calibri" panose="020F0502020204030204" pitchFamily="34" charset="0"/>
              <a:cs typeface="Calibri" panose="020F0502020204030204" pitchFamily="34" charset="0"/>
            </a:rPr>
            <a:t>ExecuStay</a:t>
          </a:r>
          <a:r>
            <a:rPr lang="en-CA" b="1" dirty="0">
              <a:latin typeface="Calibri" panose="020F0502020204030204" pitchFamily="34" charset="0"/>
              <a:cs typeface="Calibri" panose="020F0502020204030204" pitchFamily="34" charset="0"/>
            </a:rPr>
            <a:t>.</a:t>
          </a:r>
          <a:r>
            <a:rPr lang="en-CA" dirty="0">
              <a:latin typeface="Calibri" panose="020F0502020204030204" pitchFamily="34" charset="0"/>
              <a:cs typeface="Calibri" panose="020F0502020204030204" pitchFamily="34" charset="0"/>
            </a:rPr>
            <a:t> </a:t>
          </a:r>
        </a:p>
      </dgm:t>
    </dgm:pt>
    <dgm:pt modelId="{D11F9F24-22C9-4633-AA91-A8C165400557}" type="parTrans" cxnId="{BA8C1D47-1BE1-4CCF-AC5A-6054888B8072}">
      <dgm:prSet/>
      <dgm:spPr/>
      <dgm:t>
        <a:bodyPr/>
        <a:lstStyle/>
        <a:p>
          <a:endParaRPr lang="en-CA">
            <a:latin typeface="Calibri" panose="020F0502020204030204" pitchFamily="34" charset="0"/>
            <a:cs typeface="Calibri" panose="020F0502020204030204" pitchFamily="34" charset="0"/>
          </a:endParaRPr>
        </a:p>
      </dgm:t>
    </dgm:pt>
    <dgm:pt modelId="{F8469D83-ED16-414A-955D-CCBC9EC33922}" type="sibTrans" cxnId="{BA8C1D47-1BE1-4CCF-AC5A-6054888B8072}">
      <dgm:prSet/>
      <dgm:spPr/>
      <dgm:t>
        <a:bodyPr/>
        <a:lstStyle/>
        <a:p>
          <a:endParaRPr lang="en-CA">
            <a:latin typeface="Calibri" panose="020F0502020204030204" pitchFamily="34" charset="0"/>
            <a:cs typeface="Calibri" panose="020F0502020204030204" pitchFamily="34" charset="0"/>
          </a:endParaRPr>
        </a:p>
      </dgm:t>
    </dgm:pt>
    <dgm:pt modelId="{8100485D-7650-4F6C-A0DE-AEA003E5E49A}">
      <dgm:prSet/>
      <dgm:spPr/>
      <dgm:t>
        <a:bodyPr/>
        <a:lstStyle/>
        <a:p>
          <a:pPr rtl="0"/>
          <a:r>
            <a:rPr lang="en-CA" b="1" dirty="0">
              <a:latin typeface="Calibri" panose="020F0502020204030204" pitchFamily="34" charset="0"/>
              <a:cs typeface="Calibri" panose="020F0502020204030204" pitchFamily="34" charset="0"/>
            </a:rPr>
            <a:t>Marriott Vacation Clubs.</a:t>
          </a:r>
          <a:r>
            <a:rPr lang="en-CA" dirty="0">
              <a:latin typeface="Calibri" panose="020F0502020204030204" pitchFamily="34" charset="0"/>
              <a:cs typeface="Calibri" panose="020F0502020204030204" pitchFamily="34" charset="0"/>
            </a:rPr>
            <a:t> </a:t>
          </a:r>
        </a:p>
      </dgm:t>
    </dgm:pt>
    <dgm:pt modelId="{88515BDA-CB02-4368-A168-E2BD20373CDF}" type="parTrans" cxnId="{E4825037-07E1-4212-9802-6051F13B8126}">
      <dgm:prSet/>
      <dgm:spPr/>
      <dgm:t>
        <a:bodyPr/>
        <a:lstStyle/>
        <a:p>
          <a:endParaRPr lang="en-CA">
            <a:latin typeface="Calibri" panose="020F0502020204030204" pitchFamily="34" charset="0"/>
            <a:cs typeface="Calibri" panose="020F0502020204030204" pitchFamily="34" charset="0"/>
          </a:endParaRPr>
        </a:p>
      </dgm:t>
    </dgm:pt>
    <dgm:pt modelId="{8A6A894D-0618-46CD-85F8-79B8FD6AE5A4}" type="sibTrans" cxnId="{E4825037-07E1-4212-9802-6051F13B8126}">
      <dgm:prSet/>
      <dgm:spPr/>
      <dgm:t>
        <a:bodyPr/>
        <a:lstStyle/>
        <a:p>
          <a:endParaRPr lang="en-CA">
            <a:latin typeface="Calibri" panose="020F0502020204030204" pitchFamily="34" charset="0"/>
            <a:cs typeface="Calibri" panose="020F0502020204030204" pitchFamily="34" charset="0"/>
          </a:endParaRPr>
        </a:p>
      </dgm:t>
    </dgm:pt>
    <dgm:pt modelId="{06191575-8423-4E90-B206-445B4A01EF7C}">
      <dgm:prSet/>
      <dgm:spPr/>
      <dgm:t>
        <a:bodyPr/>
        <a:lstStyle/>
        <a:p>
          <a:pPr rtl="0"/>
          <a:r>
            <a:rPr lang="en-CA">
              <a:latin typeface="Calibri" panose="020F0502020204030204" pitchFamily="34" charset="0"/>
              <a:cs typeface="Calibri" panose="020F0502020204030204" pitchFamily="34" charset="0"/>
            </a:rPr>
            <a:t>Targeted at over-the-road travelers.</a:t>
          </a:r>
        </a:p>
      </dgm:t>
    </dgm:pt>
    <dgm:pt modelId="{A6701224-808B-45FF-ACD5-C96D2AA901B8}" type="parTrans" cxnId="{2A3CA7AE-28DB-4749-8A1C-32FFD67EE043}">
      <dgm:prSet/>
      <dgm:spPr/>
      <dgm:t>
        <a:bodyPr/>
        <a:lstStyle/>
        <a:p>
          <a:endParaRPr lang="en-CA">
            <a:latin typeface="Calibri" panose="020F0502020204030204" pitchFamily="34" charset="0"/>
            <a:cs typeface="Calibri" panose="020F0502020204030204" pitchFamily="34" charset="0"/>
          </a:endParaRPr>
        </a:p>
      </dgm:t>
    </dgm:pt>
    <dgm:pt modelId="{1B4A1B8D-6330-403B-9B04-718EF42BD925}" type="sibTrans" cxnId="{2A3CA7AE-28DB-4749-8A1C-32FFD67EE043}">
      <dgm:prSet/>
      <dgm:spPr/>
      <dgm:t>
        <a:bodyPr/>
        <a:lstStyle/>
        <a:p>
          <a:endParaRPr lang="en-CA">
            <a:latin typeface="Calibri" panose="020F0502020204030204" pitchFamily="34" charset="0"/>
            <a:cs typeface="Calibri" panose="020F0502020204030204" pitchFamily="34" charset="0"/>
          </a:endParaRPr>
        </a:p>
      </dgm:t>
    </dgm:pt>
    <dgm:pt modelId="{11B75738-68A1-44F7-8D77-AA8B6977BCAE}">
      <dgm:prSet/>
      <dgm:spPr/>
      <dgm:t>
        <a:bodyPr/>
        <a:lstStyle/>
        <a:p>
          <a:pPr rtl="0"/>
          <a:r>
            <a:rPr lang="en-CA">
              <a:latin typeface="Calibri" panose="020F0502020204030204" pitchFamily="34" charset="0"/>
              <a:cs typeface="Calibri" panose="020F0502020204030204" pitchFamily="34" charset="0"/>
            </a:rPr>
            <a:t>Targeted </a:t>
          </a:r>
          <a:r>
            <a:rPr lang="en-CA" dirty="0">
              <a:latin typeface="Calibri" panose="020F0502020204030204" pitchFamily="34" charset="0"/>
              <a:cs typeface="Calibri" panose="020F0502020204030204" pitchFamily="34" charset="0"/>
            </a:rPr>
            <a:t>at luxury travelers.</a:t>
          </a:r>
        </a:p>
      </dgm:t>
    </dgm:pt>
    <dgm:pt modelId="{D95F996F-FE8A-4244-980B-978C7A054AAE}" type="parTrans" cxnId="{74A81381-2E20-4D80-A78B-2638A67B9AD7}">
      <dgm:prSet/>
      <dgm:spPr/>
      <dgm:t>
        <a:bodyPr/>
        <a:lstStyle/>
        <a:p>
          <a:endParaRPr lang="en-CA">
            <a:latin typeface="Calibri" panose="020F0502020204030204" pitchFamily="34" charset="0"/>
            <a:cs typeface="Calibri" panose="020F0502020204030204" pitchFamily="34" charset="0"/>
          </a:endParaRPr>
        </a:p>
      </dgm:t>
    </dgm:pt>
    <dgm:pt modelId="{8A3C36B2-8436-4731-B9AB-7B2287D51302}" type="sibTrans" cxnId="{74A81381-2E20-4D80-A78B-2638A67B9AD7}">
      <dgm:prSet/>
      <dgm:spPr/>
      <dgm:t>
        <a:bodyPr/>
        <a:lstStyle/>
        <a:p>
          <a:endParaRPr lang="en-CA">
            <a:latin typeface="Calibri" panose="020F0502020204030204" pitchFamily="34" charset="0"/>
            <a:cs typeface="Calibri" panose="020F0502020204030204" pitchFamily="34" charset="0"/>
          </a:endParaRPr>
        </a:p>
      </dgm:t>
    </dgm:pt>
    <dgm:pt modelId="{E28C5AD6-2F1D-451A-A8DD-89C23AB21A81}">
      <dgm:prSet/>
      <dgm:spPr/>
      <dgm:t>
        <a:bodyPr/>
        <a:lstStyle/>
        <a:p>
          <a:pPr rtl="0"/>
          <a:r>
            <a:rPr lang="en-CA">
              <a:latin typeface="Calibri" panose="020F0502020204030204" pitchFamily="34" charset="0"/>
              <a:cs typeface="Calibri" panose="020F0502020204030204" pitchFamily="34" charset="0"/>
            </a:rPr>
            <a:t>Targeted </a:t>
          </a:r>
          <a:r>
            <a:rPr lang="en-CA" dirty="0">
              <a:latin typeface="Calibri" panose="020F0502020204030204" pitchFamily="34" charset="0"/>
              <a:cs typeface="Calibri" panose="020F0502020204030204" pitchFamily="34" charset="0"/>
            </a:rPr>
            <a:t>at businesses hosting small- and midsized meetings.</a:t>
          </a:r>
        </a:p>
      </dgm:t>
    </dgm:pt>
    <dgm:pt modelId="{F291598A-9B5E-4C36-8B66-DDA0BE3DDFDE}" type="parTrans" cxnId="{8545871E-C136-49D9-990E-EA291FCA9D7E}">
      <dgm:prSet/>
      <dgm:spPr/>
      <dgm:t>
        <a:bodyPr/>
        <a:lstStyle/>
        <a:p>
          <a:endParaRPr lang="en-CA">
            <a:latin typeface="Calibri" panose="020F0502020204030204" pitchFamily="34" charset="0"/>
            <a:cs typeface="Calibri" panose="020F0502020204030204" pitchFamily="34" charset="0"/>
          </a:endParaRPr>
        </a:p>
      </dgm:t>
    </dgm:pt>
    <dgm:pt modelId="{B48F93A1-6400-4C23-8265-2D08A3202968}" type="sibTrans" cxnId="{8545871E-C136-49D9-990E-EA291FCA9D7E}">
      <dgm:prSet/>
      <dgm:spPr/>
      <dgm:t>
        <a:bodyPr/>
        <a:lstStyle/>
        <a:p>
          <a:endParaRPr lang="en-CA">
            <a:latin typeface="Calibri" panose="020F0502020204030204" pitchFamily="34" charset="0"/>
            <a:cs typeface="Calibri" panose="020F0502020204030204" pitchFamily="34" charset="0"/>
          </a:endParaRPr>
        </a:p>
      </dgm:t>
    </dgm:pt>
    <dgm:pt modelId="{D5606169-E7A7-45E1-B228-17CCF9B401D5}">
      <dgm:prSet/>
      <dgm:spPr/>
      <dgm:t>
        <a:bodyPr/>
        <a:lstStyle/>
        <a:p>
          <a:pPr rtl="0"/>
          <a:r>
            <a:rPr lang="en-CA">
              <a:latin typeface="Calibri" panose="020F0502020204030204" pitchFamily="34" charset="0"/>
              <a:cs typeface="Calibri" panose="020F0502020204030204" pitchFamily="34" charset="0"/>
            </a:rPr>
            <a:t>Targeted </a:t>
          </a:r>
          <a:r>
            <a:rPr lang="en-CA" dirty="0">
              <a:latin typeface="Calibri" panose="020F0502020204030204" pitchFamily="34" charset="0"/>
              <a:cs typeface="Calibri" panose="020F0502020204030204" pitchFamily="34" charset="0"/>
            </a:rPr>
            <a:t>at executives needing month-long accommodations.</a:t>
          </a:r>
        </a:p>
      </dgm:t>
    </dgm:pt>
    <dgm:pt modelId="{FD54F2F3-F69D-406F-A513-AADE94800117}" type="parTrans" cxnId="{C88BAF9C-35F4-409B-8F49-86B403CC414B}">
      <dgm:prSet/>
      <dgm:spPr/>
      <dgm:t>
        <a:bodyPr/>
        <a:lstStyle/>
        <a:p>
          <a:endParaRPr lang="en-CA">
            <a:latin typeface="Calibri" panose="020F0502020204030204" pitchFamily="34" charset="0"/>
            <a:cs typeface="Calibri" panose="020F0502020204030204" pitchFamily="34" charset="0"/>
          </a:endParaRPr>
        </a:p>
      </dgm:t>
    </dgm:pt>
    <dgm:pt modelId="{EF720B82-12BA-4DF7-992A-B1BCA93AD2C8}" type="sibTrans" cxnId="{C88BAF9C-35F4-409B-8F49-86B403CC414B}">
      <dgm:prSet/>
      <dgm:spPr/>
      <dgm:t>
        <a:bodyPr/>
        <a:lstStyle/>
        <a:p>
          <a:endParaRPr lang="en-CA">
            <a:latin typeface="Calibri" panose="020F0502020204030204" pitchFamily="34" charset="0"/>
            <a:cs typeface="Calibri" panose="020F0502020204030204" pitchFamily="34" charset="0"/>
          </a:endParaRPr>
        </a:p>
      </dgm:t>
    </dgm:pt>
    <dgm:pt modelId="{05FAF243-62A3-498A-BD55-4FDF778CD287}">
      <dgm:prSet/>
      <dgm:spPr/>
      <dgm:t>
        <a:bodyPr/>
        <a:lstStyle/>
        <a:p>
          <a:pPr rtl="0"/>
          <a:r>
            <a:rPr lang="en-CA">
              <a:latin typeface="Calibri" panose="020F0502020204030204" pitchFamily="34" charset="0"/>
              <a:cs typeface="Calibri" panose="020F0502020204030204" pitchFamily="34" charset="0"/>
            </a:rPr>
            <a:t>Targeted </a:t>
          </a:r>
          <a:r>
            <a:rPr lang="en-CA" dirty="0">
              <a:latin typeface="Calibri" panose="020F0502020204030204" pitchFamily="34" charset="0"/>
              <a:cs typeface="Calibri" panose="020F0502020204030204" pitchFamily="34" charset="0"/>
            </a:rPr>
            <a:t>at travelers seeking to buy timeshares.</a:t>
          </a:r>
        </a:p>
      </dgm:t>
    </dgm:pt>
    <dgm:pt modelId="{4D9F0BF2-B1DE-4D4C-85DE-12A1D493079D}" type="parTrans" cxnId="{04BBC73F-4CFD-4713-A500-EA5838E9BBA0}">
      <dgm:prSet/>
      <dgm:spPr/>
      <dgm:t>
        <a:bodyPr/>
        <a:lstStyle/>
        <a:p>
          <a:endParaRPr lang="en-CA">
            <a:latin typeface="Calibri" panose="020F0502020204030204" pitchFamily="34" charset="0"/>
            <a:cs typeface="Calibri" panose="020F0502020204030204" pitchFamily="34" charset="0"/>
          </a:endParaRPr>
        </a:p>
      </dgm:t>
    </dgm:pt>
    <dgm:pt modelId="{E9DF9DA1-3933-474D-B7A4-4E2936BDD58E}" type="sibTrans" cxnId="{04BBC73F-4CFD-4713-A500-EA5838E9BBA0}">
      <dgm:prSet/>
      <dgm:spPr/>
      <dgm:t>
        <a:bodyPr/>
        <a:lstStyle/>
        <a:p>
          <a:endParaRPr lang="en-CA">
            <a:latin typeface="Calibri" panose="020F0502020204030204" pitchFamily="34" charset="0"/>
            <a:cs typeface="Calibri" panose="020F0502020204030204" pitchFamily="34" charset="0"/>
          </a:endParaRPr>
        </a:p>
      </dgm:t>
    </dgm:pt>
    <dgm:pt modelId="{A86F75C4-A6D7-4A1F-9216-993F70FCD362}" type="pres">
      <dgm:prSet presAssocID="{8E9A6A73-498E-41D3-82FA-0DB3780085C6}" presName="linear" presStyleCnt="0">
        <dgm:presLayoutVars>
          <dgm:dir/>
          <dgm:resizeHandles val="exact"/>
        </dgm:presLayoutVars>
      </dgm:prSet>
      <dgm:spPr/>
    </dgm:pt>
    <dgm:pt modelId="{AFE60CB8-9B62-4723-BB02-EADA45D90473}" type="pres">
      <dgm:prSet presAssocID="{102DB359-3B9C-4DE6-8218-E0681DF91498}" presName="comp" presStyleCnt="0"/>
      <dgm:spPr/>
    </dgm:pt>
    <dgm:pt modelId="{985D3E51-0DF2-4FA8-A599-539AA07E58C4}" type="pres">
      <dgm:prSet presAssocID="{102DB359-3B9C-4DE6-8218-E0681DF91498}" presName="box" presStyleLbl="node1" presStyleIdx="0" presStyleCnt="5"/>
      <dgm:spPr/>
    </dgm:pt>
    <dgm:pt modelId="{D597B4D5-DA1E-4F29-AFE0-710DD494FDBB}" type="pres">
      <dgm:prSet presAssocID="{102DB359-3B9C-4DE6-8218-E0681DF91498}" presName="img" presStyleLbl="fgImgPlace1" presStyleIdx="0" presStyleCnt="5"/>
      <dgm:spPr>
        <a:blipFill rotWithShape="1">
          <a:blip xmlns:r="http://schemas.openxmlformats.org/officeDocument/2006/relationships" r:embed="rId1"/>
          <a:stretch>
            <a:fillRect/>
          </a:stretch>
        </a:blipFill>
      </dgm:spPr>
    </dgm:pt>
    <dgm:pt modelId="{99835032-B978-435C-8FC9-3C3AB5F9337F}" type="pres">
      <dgm:prSet presAssocID="{102DB359-3B9C-4DE6-8218-E0681DF91498}" presName="text" presStyleLbl="node1" presStyleIdx="0" presStyleCnt="5">
        <dgm:presLayoutVars>
          <dgm:bulletEnabled val="1"/>
        </dgm:presLayoutVars>
      </dgm:prSet>
      <dgm:spPr/>
    </dgm:pt>
    <dgm:pt modelId="{7C7A4571-FE0E-45D7-B3ED-AC14F1C6533A}" type="pres">
      <dgm:prSet presAssocID="{0C4A6A27-F184-48CF-BEE0-6C7B40AC464E}" presName="spacer" presStyleCnt="0"/>
      <dgm:spPr/>
    </dgm:pt>
    <dgm:pt modelId="{A4B56161-98A3-489C-B097-BC6234179A2F}" type="pres">
      <dgm:prSet presAssocID="{5DA75D5A-08A8-4862-B872-2C531F7180EE}" presName="comp" presStyleCnt="0"/>
      <dgm:spPr/>
    </dgm:pt>
    <dgm:pt modelId="{00F33D45-3D07-4BF8-AEA1-409D6E14AD4A}" type="pres">
      <dgm:prSet presAssocID="{5DA75D5A-08A8-4862-B872-2C531F7180EE}" presName="box" presStyleLbl="node1" presStyleIdx="1" presStyleCnt="5"/>
      <dgm:spPr/>
    </dgm:pt>
    <dgm:pt modelId="{155657A8-04E4-4998-BD49-C0733C30B376}" type="pres">
      <dgm:prSet presAssocID="{5DA75D5A-08A8-4862-B872-2C531F7180EE}" presName="img" presStyleLbl="fgImgPlace1" presStyleIdx="1" presStyleCnt="5"/>
      <dgm:spPr>
        <a:blipFill rotWithShape="1">
          <a:blip xmlns:r="http://schemas.openxmlformats.org/officeDocument/2006/relationships" r:embed="rId2"/>
          <a:stretch>
            <a:fillRect/>
          </a:stretch>
        </a:blipFill>
      </dgm:spPr>
    </dgm:pt>
    <dgm:pt modelId="{46E28ED3-C29B-40A8-9792-F2FF1A76F076}" type="pres">
      <dgm:prSet presAssocID="{5DA75D5A-08A8-4862-B872-2C531F7180EE}" presName="text" presStyleLbl="node1" presStyleIdx="1" presStyleCnt="5">
        <dgm:presLayoutVars>
          <dgm:bulletEnabled val="1"/>
        </dgm:presLayoutVars>
      </dgm:prSet>
      <dgm:spPr/>
    </dgm:pt>
    <dgm:pt modelId="{3DC4B508-306E-4576-B2C1-87168FB4D676}" type="pres">
      <dgm:prSet presAssocID="{DF58EE38-FEC0-4B49-94E3-91A1519995F2}" presName="spacer" presStyleCnt="0"/>
      <dgm:spPr/>
    </dgm:pt>
    <dgm:pt modelId="{EE020A83-A76B-420B-9DCD-9245DAAE4779}" type="pres">
      <dgm:prSet presAssocID="{11023E4B-5159-4893-9FD3-0B1257DB3872}" presName="comp" presStyleCnt="0"/>
      <dgm:spPr/>
    </dgm:pt>
    <dgm:pt modelId="{00BBFCA5-5C0E-40CC-A029-91416A8AC00A}" type="pres">
      <dgm:prSet presAssocID="{11023E4B-5159-4893-9FD3-0B1257DB3872}" presName="box" presStyleLbl="node1" presStyleIdx="2" presStyleCnt="5"/>
      <dgm:spPr/>
    </dgm:pt>
    <dgm:pt modelId="{30FCC01B-E05F-42C9-9E4A-8BD0449D33FE}" type="pres">
      <dgm:prSet presAssocID="{11023E4B-5159-4893-9FD3-0B1257DB3872}" presName="img" presStyleLbl="fgImgPlace1" presStyleIdx="2" presStyleCnt="5"/>
      <dgm:spPr>
        <a:blipFill rotWithShape="1">
          <a:blip xmlns:r="http://schemas.openxmlformats.org/officeDocument/2006/relationships" r:embed="rId3"/>
          <a:stretch>
            <a:fillRect/>
          </a:stretch>
        </a:blipFill>
      </dgm:spPr>
    </dgm:pt>
    <dgm:pt modelId="{49C82008-F4F8-4E13-99AD-04FEE77EBCDD}" type="pres">
      <dgm:prSet presAssocID="{11023E4B-5159-4893-9FD3-0B1257DB3872}" presName="text" presStyleLbl="node1" presStyleIdx="2" presStyleCnt="5">
        <dgm:presLayoutVars>
          <dgm:bulletEnabled val="1"/>
        </dgm:presLayoutVars>
      </dgm:prSet>
      <dgm:spPr/>
    </dgm:pt>
    <dgm:pt modelId="{1310F56F-464B-4281-BB0A-75870F03AE60}" type="pres">
      <dgm:prSet presAssocID="{8BF26A2B-24AC-4F0E-A110-29FCA9EC0BBE}" presName="spacer" presStyleCnt="0"/>
      <dgm:spPr/>
    </dgm:pt>
    <dgm:pt modelId="{FF1A0870-0F07-40F4-8BE1-431D0F064F6A}" type="pres">
      <dgm:prSet presAssocID="{880BFF53-860C-4CAF-95F6-6860A6F1E8A3}" presName="comp" presStyleCnt="0"/>
      <dgm:spPr/>
    </dgm:pt>
    <dgm:pt modelId="{31345180-A2C8-4447-8D24-FE69B9C668A9}" type="pres">
      <dgm:prSet presAssocID="{880BFF53-860C-4CAF-95F6-6860A6F1E8A3}" presName="box" presStyleLbl="node1" presStyleIdx="3" presStyleCnt="5"/>
      <dgm:spPr/>
    </dgm:pt>
    <dgm:pt modelId="{8E78F4B2-D156-4D01-8BC4-5351B5648A95}" type="pres">
      <dgm:prSet presAssocID="{880BFF53-860C-4CAF-95F6-6860A6F1E8A3}" presName="img" presStyleLbl="fgImgPlace1" presStyleIdx="3" presStyleCnt="5"/>
      <dgm:spPr>
        <a:blipFill rotWithShape="1">
          <a:blip xmlns:r="http://schemas.openxmlformats.org/officeDocument/2006/relationships" r:embed="rId4"/>
          <a:stretch>
            <a:fillRect/>
          </a:stretch>
        </a:blipFill>
      </dgm:spPr>
    </dgm:pt>
    <dgm:pt modelId="{ACE1E0C4-ECDB-4468-8DFE-818E2BB44840}" type="pres">
      <dgm:prSet presAssocID="{880BFF53-860C-4CAF-95F6-6860A6F1E8A3}" presName="text" presStyleLbl="node1" presStyleIdx="3" presStyleCnt="5">
        <dgm:presLayoutVars>
          <dgm:bulletEnabled val="1"/>
        </dgm:presLayoutVars>
      </dgm:prSet>
      <dgm:spPr/>
    </dgm:pt>
    <dgm:pt modelId="{9740E9C9-F454-4952-B555-23955AEE125C}" type="pres">
      <dgm:prSet presAssocID="{F8469D83-ED16-414A-955D-CCBC9EC33922}" presName="spacer" presStyleCnt="0"/>
      <dgm:spPr/>
    </dgm:pt>
    <dgm:pt modelId="{DD31555E-8F85-4558-A2A3-B31F0BECD45E}" type="pres">
      <dgm:prSet presAssocID="{8100485D-7650-4F6C-A0DE-AEA003E5E49A}" presName="comp" presStyleCnt="0"/>
      <dgm:spPr/>
    </dgm:pt>
    <dgm:pt modelId="{67D8FCC1-73A4-4A80-8831-17C97AD47D94}" type="pres">
      <dgm:prSet presAssocID="{8100485D-7650-4F6C-A0DE-AEA003E5E49A}" presName="box" presStyleLbl="node1" presStyleIdx="4" presStyleCnt="5"/>
      <dgm:spPr/>
    </dgm:pt>
    <dgm:pt modelId="{73C2B772-EC71-4CCB-8141-1E1D4A9B7558}" type="pres">
      <dgm:prSet presAssocID="{8100485D-7650-4F6C-A0DE-AEA003E5E49A}" presName="img" presStyleLbl="fgImgPlace1" presStyleIdx="4" presStyleCnt="5"/>
      <dgm:spPr>
        <a:blipFill rotWithShape="1">
          <a:blip xmlns:r="http://schemas.openxmlformats.org/officeDocument/2006/relationships" r:embed="rId5"/>
          <a:stretch>
            <a:fillRect/>
          </a:stretch>
        </a:blipFill>
      </dgm:spPr>
    </dgm:pt>
    <dgm:pt modelId="{1EEF8B64-33D8-4EAF-B53E-51EAFCA79A4C}" type="pres">
      <dgm:prSet presAssocID="{8100485D-7650-4F6C-A0DE-AEA003E5E49A}" presName="text" presStyleLbl="node1" presStyleIdx="4" presStyleCnt="5">
        <dgm:presLayoutVars>
          <dgm:bulletEnabled val="1"/>
        </dgm:presLayoutVars>
      </dgm:prSet>
      <dgm:spPr/>
    </dgm:pt>
  </dgm:ptLst>
  <dgm:cxnLst>
    <dgm:cxn modelId="{FB85CB03-20E8-4F53-B655-5773053AA8EB}" type="presOf" srcId="{5DA75D5A-08A8-4862-B872-2C531F7180EE}" destId="{46E28ED3-C29B-40A8-9792-F2FF1A76F076}" srcOrd="1" destOrd="0" presId="urn:microsoft.com/office/officeart/2005/8/layout/vList4"/>
    <dgm:cxn modelId="{8C90880F-6D78-4D06-8FE9-7D97B118A190}" type="presOf" srcId="{05FAF243-62A3-498A-BD55-4FDF778CD287}" destId="{67D8FCC1-73A4-4A80-8831-17C97AD47D94}" srcOrd="0" destOrd="1" presId="urn:microsoft.com/office/officeart/2005/8/layout/vList4"/>
    <dgm:cxn modelId="{2837DD14-56A2-469C-B04E-492B7CC07CD8}" type="presOf" srcId="{11B75738-68A1-44F7-8D77-AA8B6977BCAE}" destId="{46E28ED3-C29B-40A8-9792-F2FF1A76F076}" srcOrd="1" destOrd="1" presId="urn:microsoft.com/office/officeart/2005/8/layout/vList4"/>
    <dgm:cxn modelId="{BC504B16-D7FF-47B2-BEA8-5325E68578F5}" type="presOf" srcId="{D5606169-E7A7-45E1-B228-17CCF9B401D5}" destId="{ACE1E0C4-ECDB-4468-8DFE-818E2BB44840}" srcOrd="1" destOrd="1" presId="urn:microsoft.com/office/officeart/2005/8/layout/vList4"/>
    <dgm:cxn modelId="{8545871E-C136-49D9-990E-EA291FCA9D7E}" srcId="{11023E4B-5159-4893-9FD3-0B1257DB3872}" destId="{E28C5AD6-2F1D-451A-A8DD-89C23AB21A81}" srcOrd="0" destOrd="0" parTransId="{F291598A-9B5E-4C36-8B66-DDA0BE3DDFDE}" sibTransId="{B48F93A1-6400-4C23-8265-2D08A3202968}"/>
    <dgm:cxn modelId="{E4825037-07E1-4212-9802-6051F13B8126}" srcId="{8E9A6A73-498E-41D3-82FA-0DB3780085C6}" destId="{8100485D-7650-4F6C-A0DE-AEA003E5E49A}" srcOrd="4" destOrd="0" parTransId="{88515BDA-CB02-4368-A168-E2BD20373CDF}" sibTransId="{8A6A894D-0618-46CD-85F8-79B8FD6AE5A4}"/>
    <dgm:cxn modelId="{EDA5853B-D9FF-4F2D-8E93-51C610B6AD9B}" type="presOf" srcId="{05FAF243-62A3-498A-BD55-4FDF778CD287}" destId="{1EEF8B64-33D8-4EAF-B53E-51EAFCA79A4C}" srcOrd="1" destOrd="1" presId="urn:microsoft.com/office/officeart/2005/8/layout/vList4"/>
    <dgm:cxn modelId="{B70D3F3F-0711-4586-B8F7-CB457B32621A}" type="presOf" srcId="{8100485D-7650-4F6C-A0DE-AEA003E5E49A}" destId="{1EEF8B64-33D8-4EAF-B53E-51EAFCA79A4C}" srcOrd="1" destOrd="0" presId="urn:microsoft.com/office/officeart/2005/8/layout/vList4"/>
    <dgm:cxn modelId="{04BBC73F-4CFD-4713-A500-EA5838E9BBA0}" srcId="{8100485D-7650-4F6C-A0DE-AEA003E5E49A}" destId="{05FAF243-62A3-498A-BD55-4FDF778CD287}" srcOrd="0" destOrd="0" parTransId="{4D9F0BF2-B1DE-4D4C-85DE-12A1D493079D}" sibTransId="{E9DF9DA1-3933-474D-B7A4-4E2936BDD58E}"/>
    <dgm:cxn modelId="{6E64105D-8114-49A5-9B15-8ADA3A98F1C9}" type="presOf" srcId="{E28C5AD6-2F1D-451A-A8DD-89C23AB21A81}" destId="{00BBFCA5-5C0E-40CC-A029-91416A8AC00A}" srcOrd="0" destOrd="1" presId="urn:microsoft.com/office/officeart/2005/8/layout/vList4"/>
    <dgm:cxn modelId="{F986A75D-337F-49C5-BAFB-4CFB22508C7F}" type="presOf" srcId="{880BFF53-860C-4CAF-95F6-6860A6F1E8A3}" destId="{31345180-A2C8-4447-8D24-FE69B9C668A9}" srcOrd="0" destOrd="0" presId="urn:microsoft.com/office/officeart/2005/8/layout/vList4"/>
    <dgm:cxn modelId="{A15EFB64-5569-4B0F-99C7-8B02FD494E01}" type="presOf" srcId="{5DA75D5A-08A8-4862-B872-2C531F7180EE}" destId="{00F33D45-3D07-4BF8-AEA1-409D6E14AD4A}" srcOrd="0" destOrd="0" presId="urn:microsoft.com/office/officeart/2005/8/layout/vList4"/>
    <dgm:cxn modelId="{BA8C1D47-1BE1-4CCF-AC5A-6054888B8072}" srcId="{8E9A6A73-498E-41D3-82FA-0DB3780085C6}" destId="{880BFF53-860C-4CAF-95F6-6860A6F1E8A3}" srcOrd="3" destOrd="0" parTransId="{D11F9F24-22C9-4633-AA91-A8C165400557}" sibTransId="{F8469D83-ED16-414A-955D-CCBC9EC33922}"/>
    <dgm:cxn modelId="{456DE055-28C6-4839-98C0-C4D7492DE14F}" type="presOf" srcId="{11B75738-68A1-44F7-8D77-AA8B6977BCAE}" destId="{00F33D45-3D07-4BF8-AEA1-409D6E14AD4A}" srcOrd="0" destOrd="1" presId="urn:microsoft.com/office/officeart/2005/8/layout/vList4"/>
    <dgm:cxn modelId="{44382D7F-2E0D-4AFE-8B46-4284DCE6AF98}" type="presOf" srcId="{11023E4B-5159-4893-9FD3-0B1257DB3872}" destId="{00BBFCA5-5C0E-40CC-A029-91416A8AC00A}" srcOrd="0" destOrd="0" presId="urn:microsoft.com/office/officeart/2005/8/layout/vList4"/>
    <dgm:cxn modelId="{74A81381-2E20-4D80-A78B-2638A67B9AD7}" srcId="{5DA75D5A-08A8-4862-B872-2C531F7180EE}" destId="{11B75738-68A1-44F7-8D77-AA8B6977BCAE}" srcOrd="0" destOrd="0" parTransId="{D95F996F-FE8A-4244-980B-978C7A054AAE}" sibTransId="{8A3C36B2-8436-4731-B9AB-7B2287D51302}"/>
    <dgm:cxn modelId="{2B112E84-E3F7-4BA4-B75D-E99EC07BAADD}" srcId="{8E9A6A73-498E-41D3-82FA-0DB3780085C6}" destId="{5DA75D5A-08A8-4862-B872-2C531F7180EE}" srcOrd="1" destOrd="0" parTransId="{1490DB8A-035E-4F6C-A572-4881DDD13A57}" sibTransId="{DF58EE38-FEC0-4B49-94E3-91A1519995F2}"/>
    <dgm:cxn modelId="{F93C688B-5B9E-428E-BCE8-C7E77D660845}" type="presOf" srcId="{8100485D-7650-4F6C-A0DE-AEA003E5E49A}" destId="{67D8FCC1-73A4-4A80-8831-17C97AD47D94}" srcOrd="0" destOrd="0" presId="urn:microsoft.com/office/officeart/2005/8/layout/vList4"/>
    <dgm:cxn modelId="{DCA12296-2363-4B33-BE08-FAC238B72AAC}" type="presOf" srcId="{102DB359-3B9C-4DE6-8218-E0681DF91498}" destId="{99835032-B978-435C-8FC9-3C3AB5F9337F}" srcOrd="1" destOrd="0" presId="urn:microsoft.com/office/officeart/2005/8/layout/vList4"/>
    <dgm:cxn modelId="{E297B596-7CF3-4A05-B5C5-6D0E058668BC}" type="presOf" srcId="{06191575-8423-4E90-B206-445B4A01EF7C}" destId="{99835032-B978-435C-8FC9-3C3AB5F9337F}" srcOrd="1" destOrd="1" presId="urn:microsoft.com/office/officeart/2005/8/layout/vList4"/>
    <dgm:cxn modelId="{C88BAF9C-35F4-409B-8F49-86B403CC414B}" srcId="{880BFF53-860C-4CAF-95F6-6860A6F1E8A3}" destId="{D5606169-E7A7-45E1-B228-17CCF9B401D5}" srcOrd="0" destOrd="0" parTransId="{FD54F2F3-F69D-406F-A513-AADE94800117}" sibTransId="{EF720B82-12BA-4DF7-992A-B1BCA93AD2C8}"/>
    <dgm:cxn modelId="{2A3CA7AE-28DB-4749-8A1C-32FFD67EE043}" srcId="{102DB359-3B9C-4DE6-8218-E0681DF91498}" destId="{06191575-8423-4E90-B206-445B4A01EF7C}" srcOrd="0" destOrd="0" parTransId="{A6701224-808B-45FF-ACD5-C96D2AA901B8}" sibTransId="{1B4A1B8D-6330-403B-9B04-718EF42BD925}"/>
    <dgm:cxn modelId="{D3229FB6-CD13-4B94-B4F6-02705A527ED6}" type="presOf" srcId="{102DB359-3B9C-4DE6-8218-E0681DF91498}" destId="{985D3E51-0DF2-4FA8-A599-539AA07E58C4}" srcOrd="0" destOrd="0" presId="urn:microsoft.com/office/officeart/2005/8/layout/vList4"/>
    <dgm:cxn modelId="{3D849CBB-410D-4071-9623-B6347524C2CE}" srcId="{8E9A6A73-498E-41D3-82FA-0DB3780085C6}" destId="{11023E4B-5159-4893-9FD3-0B1257DB3872}" srcOrd="2" destOrd="0" parTransId="{4F959840-6600-48C2-8E33-C5AEF0728199}" sibTransId="{8BF26A2B-24AC-4F0E-A110-29FCA9EC0BBE}"/>
    <dgm:cxn modelId="{A3696BCC-7A3E-421C-8754-979E303D3E86}" type="presOf" srcId="{D5606169-E7A7-45E1-B228-17CCF9B401D5}" destId="{31345180-A2C8-4447-8D24-FE69B9C668A9}" srcOrd="0" destOrd="1" presId="urn:microsoft.com/office/officeart/2005/8/layout/vList4"/>
    <dgm:cxn modelId="{22E565CE-B813-4147-AD5F-5E9E74DF157A}" type="presOf" srcId="{11023E4B-5159-4893-9FD3-0B1257DB3872}" destId="{49C82008-F4F8-4E13-99AD-04FEE77EBCDD}" srcOrd="1" destOrd="0" presId="urn:microsoft.com/office/officeart/2005/8/layout/vList4"/>
    <dgm:cxn modelId="{7B5651D1-80DC-4A87-8F27-5FBD816BB728}" srcId="{8E9A6A73-498E-41D3-82FA-0DB3780085C6}" destId="{102DB359-3B9C-4DE6-8218-E0681DF91498}" srcOrd="0" destOrd="0" parTransId="{E5B95F04-DD23-41FA-84EB-FEB34DCD8D9C}" sibTransId="{0C4A6A27-F184-48CF-BEE0-6C7B40AC464E}"/>
    <dgm:cxn modelId="{8EFC3DD2-B596-491B-81B5-F079D0C559EC}" type="presOf" srcId="{06191575-8423-4E90-B206-445B4A01EF7C}" destId="{985D3E51-0DF2-4FA8-A599-539AA07E58C4}" srcOrd="0" destOrd="1" presId="urn:microsoft.com/office/officeart/2005/8/layout/vList4"/>
    <dgm:cxn modelId="{460364DD-916C-438F-A920-BC90F1653693}" type="presOf" srcId="{E28C5AD6-2F1D-451A-A8DD-89C23AB21A81}" destId="{49C82008-F4F8-4E13-99AD-04FEE77EBCDD}" srcOrd="1" destOrd="1" presId="urn:microsoft.com/office/officeart/2005/8/layout/vList4"/>
    <dgm:cxn modelId="{0A1E99DF-8689-4E0A-93B6-878558390FB3}" type="presOf" srcId="{880BFF53-860C-4CAF-95F6-6860A6F1E8A3}" destId="{ACE1E0C4-ECDB-4468-8DFE-818E2BB44840}" srcOrd="1" destOrd="0" presId="urn:microsoft.com/office/officeart/2005/8/layout/vList4"/>
    <dgm:cxn modelId="{340E02F2-8FC9-45B3-B8CF-DB7C20FA26F2}" type="presOf" srcId="{8E9A6A73-498E-41D3-82FA-0DB3780085C6}" destId="{A86F75C4-A6D7-4A1F-9216-993F70FCD362}" srcOrd="0" destOrd="0" presId="urn:microsoft.com/office/officeart/2005/8/layout/vList4"/>
    <dgm:cxn modelId="{0C6AA9BB-500B-4A71-BCE2-C769BE54EE46}" type="presParOf" srcId="{A86F75C4-A6D7-4A1F-9216-993F70FCD362}" destId="{AFE60CB8-9B62-4723-BB02-EADA45D90473}" srcOrd="0" destOrd="0" presId="urn:microsoft.com/office/officeart/2005/8/layout/vList4"/>
    <dgm:cxn modelId="{E5333ED4-ADF8-498C-BF45-DCDDA7BA4B7C}" type="presParOf" srcId="{AFE60CB8-9B62-4723-BB02-EADA45D90473}" destId="{985D3E51-0DF2-4FA8-A599-539AA07E58C4}" srcOrd="0" destOrd="0" presId="urn:microsoft.com/office/officeart/2005/8/layout/vList4"/>
    <dgm:cxn modelId="{8F9309A2-40BE-4564-A2B7-17F382E1C2A2}" type="presParOf" srcId="{AFE60CB8-9B62-4723-BB02-EADA45D90473}" destId="{D597B4D5-DA1E-4F29-AFE0-710DD494FDBB}" srcOrd="1" destOrd="0" presId="urn:microsoft.com/office/officeart/2005/8/layout/vList4"/>
    <dgm:cxn modelId="{AC0576C3-7B8A-4C8F-8453-C155C6934217}" type="presParOf" srcId="{AFE60CB8-9B62-4723-BB02-EADA45D90473}" destId="{99835032-B978-435C-8FC9-3C3AB5F9337F}" srcOrd="2" destOrd="0" presId="urn:microsoft.com/office/officeart/2005/8/layout/vList4"/>
    <dgm:cxn modelId="{363AF54F-A664-4DCF-8559-9A5BE997056D}" type="presParOf" srcId="{A86F75C4-A6D7-4A1F-9216-993F70FCD362}" destId="{7C7A4571-FE0E-45D7-B3ED-AC14F1C6533A}" srcOrd="1" destOrd="0" presId="urn:microsoft.com/office/officeart/2005/8/layout/vList4"/>
    <dgm:cxn modelId="{48132212-49D1-4356-B41F-A3D5A9A750CB}" type="presParOf" srcId="{A86F75C4-A6D7-4A1F-9216-993F70FCD362}" destId="{A4B56161-98A3-489C-B097-BC6234179A2F}" srcOrd="2" destOrd="0" presId="urn:microsoft.com/office/officeart/2005/8/layout/vList4"/>
    <dgm:cxn modelId="{624670DE-4DA9-4AA5-88D3-82A6979E1C9F}" type="presParOf" srcId="{A4B56161-98A3-489C-B097-BC6234179A2F}" destId="{00F33D45-3D07-4BF8-AEA1-409D6E14AD4A}" srcOrd="0" destOrd="0" presId="urn:microsoft.com/office/officeart/2005/8/layout/vList4"/>
    <dgm:cxn modelId="{2FEBE2DC-B289-4317-A49D-F15BC295C773}" type="presParOf" srcId="{A4B56161-98A3-489C-B097-BC6234179A2F}" destId="{155657A8-04E4-4998-BD49-C0733C30B376}" srcOrd="1" destOrd="0" presId="urn:microsoft.com/office/officeart/2005/8/layout/vList4"/>
    <dgm:cxn modelId="{85EF857E-8825-4DD8-B9C2-26A81780FBED}" type="presParOf" srcId="{A4B56161-98A3-489C-B097-BC6234179A2F}" destId="{46E28ED3-C29B-40A8-9792-F2FF1A76F076}" srcOrd="2" destOrd="0" presId="urn:microsoft.com/office/officeart/2005/8/layout/vList4"/>
    <dgm:cxn modelId="{2B3CD9F5-66EA-4621-8B91-50C2508F388C}" type="presParOf" srcId="{A86F75C4-A6D7-4A1F-9216-993F70FCD362}" destId="{3DC4B508-306E-4576-B2C1-87168FB4D676}" srcOrd="3" destOrd="0" presId="urn:microsoft.com/office/officeart/2005/8/layout/vList4"/>
    <dgm:cxn modelId="{FF9EA857-8864-4B3E-9126-B05F47308749}" type="presParOf" srcId="{A86F75C4-A6D7-4A1F-9216-993F70FCD362}" destId="{EE020A83-A76B-420B-9DCD-9245DAAE4779}" srcOrd="4" destOrd="0" presId="urn:microsoft.com/office/officeart/2005/8/layout/vList4"/>
    <dgm:cxn modelId="{72131231-A17D-4FF3-A50A-26424609C8D0}" type="presParOf" srcId="{EE020A83-A76B-420B-9DCD-9245DAAE4779}" destId="{00BBFCA5-5C0E-40CC-A029-91416A8AC00A}" srcOrd="0" destOrd="0" presId="urn:microsoft.com/office/officeart/2005/8/layout/vList4"/>
    <dgm:cxn modelId="{5796DF7C-D890-4F47-A310-7718812EBE5A}" type="presParOf" srcId="{EE020A83-A76B-420B-9DCD-9245DAAE4779}" destId="{30FCC01B-E05F-42C9-9E4A-8BD0449D33FE}" srcOrd="1" destOrd="0" presId="urn:microsoft.com/office/officeart/2005/8/layout/vList4"/>
    <dgm:cxn modelId="{D58F5BD5-5B5C-4F2B-B903-22BFE8189BCA}" type="presParOf" srcId="{EE020A83-A76B-420B-9DCD-9245DAAE4779}" destId="{49C82008-F4F8-4E13-99AD-04FEE77EBCDD}" srcOrd="2" destOrd="0" presId="urn:microsoft.com/office/officeart/2005/8/layout/vList4"/>
    <dgm:cxn modelId="{2A8B70D5-1FDF-4CB3-99F9-BDDEA7F8BF4D}" type="presParOf" srcId="{A86F75C4-A6D7-4A1F-9216-993F70FCD362}" destId="{1310F56F-464B-4281-BB0A-75870F03AE60}" srcOrd="5" destOrd="0" presId="urn:microsoft.com/office/officeart/2005/8/layout/vList4"/>
    <dgm:cxn modelId="{2F8AA4C5-0A7E-40AD-B434-BBBBF3806D30}" type="presParOf" srcId="{A86F75C4-A6D7-4A1F-9216-993F70FCD362}" destId="{FF1A0870-0F07-40F4-8BE1-431D0F064F6A}" srcOrd="6" destOrd="0" presId="urn:microsoft.com/office/officeart/2005/8/layout/vList4"/>
    <dgm:cxn modelId="{36967E66-676B-4412-980F-7D32B0DBB425}" type="presParOf" srcId="{FF1A0870-0F07-40F4-8BE1-431D0F064F6A}" destId="{31345180-A2C8-4447-8D24-FE69B9C668A9}" srcOrd="0" destOrd="0" presId="urn:microsoft.com/office/officeart/2005/8/layout/vList4"/>
    <dgm:cxn modelId="{200570D4-C30A-43CB-8F91-C366A2DFBB52}" type="presParOf" srcId="{FF1A0870-0F07-40F4-8BE1-431D0F064F6A}" destId="{8E78F4B2-D156-4D01-8BC4-5351B5648A95}" srcOrd="1" destOrd="0" presId="urn:microsoft.com/office/officeart/2005/8/layout/vList4"/>
    <dgm:cxn modelId="{2462D4A1-EAFC-4000-80F6-D7318F15BDE3}" type="presParOf" srcId="{FF1A0870-0F07-40F4-8BE1-431D0F064F6A}" destId="{ACE1E0C4-ECDB-4468-8DFE-818E2BB44840}" srcOrd="2" destOrd="0" presId="urn:microsoft.com/office/officeart/2005/8/layout/vList4"/>
    <dgm:cxn modelId="{040EFC44-03A8-4F05-AB38-543544B54960}" type="presParOf" srcId="{A86F75C4-A6D7-4A1F-9216-993F70FCD362}" destId="{9740E9C9-F454-4952-B555-23955AEE125C}" srcOrd="7" destOrd="0" presId="urn:microsoft.com/office/officeart/2005/8/layout/vList4"/>
    <dgm:cxn modelId="{83B32AEF-2FB0-4A4E-AA86-6537EC1ADACF}" type="presParOf" srcId="{A86F75C4-A6D7-4A1F-9216-993F70FCD362}" destId="{DD31555E-8F85-4558-A2A3-B31F0BECD45E}" srcOrd="8" destOrd="0" presId="urn:microsoft.com/office/officeart/2005/8/layout/vList4"/>
    <dgm:cxn modelId="{60D63427-684F-4BFC-B71D-730F167D7846}" type="presParOf" srcId="{DD31555E-8F85-4558-A2A3-B31F0BECD45E}" destId="{67D8FCC1-73A4-4A80-8831-17C97AD47D94}" srcOrd="0" destOrd="0" presId="urn:microsoft.com/office/officeart/2005/8/layout/vList4"/>
    <dgm:cxn modelId="{DC2E3CBD-A006-4E19-825A-45D714C51CAC}" type="presParOf" srcId="{DD31555E-8F85-4558-A2A3-B31F0BECD45E}" destId="{73C2B772-EC71-4CCB-8141-1E1D4A9B7558}" srcOrd="1" destOrd="0" presId="urn:microsoft.com/office/officeart/2005/8/layout/vList4"/>
    <dgm:cxn modelId="{2BE8C948-618F-4BF3-897E-44AEF61C594C}" type="presParOf" srcId="{DD31555E-8F85-4558-A2A3-B31F0BECD45E}" destId="{1EEF8B64-33D8-4EAF-B53E-51EAFCA79A4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6932CB-8EDD-4C99-AA69-D6B160C184E0}" type="doc">
      <dgm:prSet loTypeId="urn:microsoft.com/office/officeart/2005/8/layout/vList5" loCatId="list" qsTypeId="urn:microsoft.com/office/officeart/2005/8/quickstyle/3d6" qsCatId="3D" csTypeId="urn:microsoft.com/office/officeart/2005/8/colors/accent1_2" csCatId="accent1"/>
      <dgm:spPr/>
      <dgm:t>
        <a:bodyPr/>
        <a:lstStyle/>
        <a:p>
          <a:endParaRPr lang="en-CA"/>
        </a:p>
      </dgm:t>
    </dgm:pt>
    <dgm:pt modelId="{25967A7B-86D0-4AE2-A57B-F23DE00CFDBF}">
      <dgm:prSet/>
      <dgm:spPr/>
      <dgm:t>
        <a:bodyPr/>
        <a:lstStyle/>
        <a:p>
          <a:pPr rtl="0"/>
          <a:r>
            <a:rPr lang="en-CA"/>
            <a:t>Competition</a:t>
          </a:r>
        </a:p>
      </dgm:t>
    </dgm:pt>
    <dgm:pt modelId="{B6DA1EDD-B85A-495D-A799-B4083F34DA09}" type="parTrans" cxnId="{5A2BF15B-8BE9-438D-BB53-C540CE8A1FDF}">
      <dgm:prSet/>
      <dgm:spPr/>
      <dgm:t>
        <a:bodyPr/>
        <a:lstStyle/>
        <a:p>
          <a:endParaRPr lang="en-CA"/>
        </a:p>
      </dgm:t>
    </dgm:pt>
    <dgm:pt modelId="{4025B6E9-7945-450E-BC2B-37D7440D5725}" type="sibTrans" cxnId="{5A2BF15B-8BE9-438D-BB53-C540CE8A1FDF}">
      <dgm:prSet/>
      <dgm:spPr/>
      <dgm:t>
        <a:bodyPr/>
        <a:lstStyle/>
        <a:p>
          <a:endParaRPr lang="en-CA"/>
        </a:p>
      </dgm:t>
    </dgm:pt>
    <dgm:pt modelId="{05CF72EB-F8E1-452C-A7EC-7AC0365C1E67}">
      <dgm:prSet/>
      <dgm:spPr/>
      <dgm:t>
        <a:bodyPr/>
        <a:lstStyle/>
        <a:p>
          <a:pPr rtl="0"/>
          <a:r>
            <a:rPr lang="en-CA"/>
            <a:t>Avoid head-on competition with other firms trying to capture the same customers.</a:t>
          </a:r>
        </a:p>
      </dgm:t>
    </dgm:pt>
    <dgm:pt modelId="{8BE1FC29-7DAE-4525-8D6D-3BBAE09EDAF8}" type="parTrans" cxnId="{ACDC502B-920D-496F-BB6F-E823C155C775}">
      <dgm:prSet/>
      <dgm:spPr/>
      <dgm:t>
        <a:bodyPr/>
        <a:lstStyle/>
        <a:p>
          <a:endParaRPr lang="en-CA"/>
        </a:p>
      </dgm:t>
    </dgm:pt>
    <dgm:pt modelId="{C77723BD-3C04-461C-A600-FD691FD59FCD}" type="sibTrans" cxnId="{ACDC502B-920D-496F-BB6F-E823C155C775}">
      <dgm:prSet/>
      <dgm:spPr/>
      <dgm:t>
        <a:bodyPr/>
        <a:lstStyle/>
        <a:p>
          <a:endParaRPr lang="en-CA"/>
        </a:p>
      </dgm:t>
    </dgm:pt>
    <dgm:pt modelId="{8BE268A0-479B-4EA0-AD34-8DCE7420EAF1}">
      <dgm:prSet/>
      <dgm:spPr/>
      <dgm:t>
        <a:bodyPr/>
        <a:lstStyle/>
        <a:p>
          <a:pPr rtl="0"/>
          <a:r>
            <a:rPr lang="en-CA"/>
            <a:t>Create New Opportunities</a:t>
          </a:r>
        </a:p>
      </dgm:t>
    </dgm:pt>
    <dgm:pt modelId="{E775C913-3368-401A-B7A2-3EBCD138B45C}" type="parTrans" cxnId="{FD6F49E2-BCB4-4CCF-8877-DB69797CB84D}">
      <dgm:prSet/>
      <dgm:spPr/>
      <dgm:t>
        <a:bodyPr/>
        <a:lstStyle/>
        <a:p>
          <a:endParaRPr lang="en-CA"/>
        </a:p>
      </dgm:t>
    </dgm:pt>
    <dgm:pt modelId="{3E84EB7C-7C7B-4713-8EBD-BADA49C3A7E8}" type="sibTrans" cxnId="{FD6F49E2-BCB4-4CCF-8877-DB69797CB84D}">
      <dgm:prSet/>
      <dgm:spPr/>
      <dgm:t>
        <a:bodyPr/>
        <a:lstStyle/>
        <a:p>
          <a:endParaRPr lang="en-CA"/>
        </a:p>
      </dgm:t>
    </dgm:pt>
    <dgm:pt modelId="{3B1EB4A2-B402-4199-AF6D-C901384F46E5}">
      <dgm:prSet/>
      <dgm:spPr/>
      <dgm:t>
        <a:bodyPr/>
        <a:lstStyle/>
        <a:p>
          <a:pPr rtl="0"/>
          <a:r>
            <a:rPr lang="en-CA"/>
            <a:t>Develop new offerings and expand profitable brands and products lines.</a:t>
          </a:r>
        </a:p>
      </dgm:t>
    </dgm:pt>
    <dgm:pt modelId="{E69D925E-9E46-4A9B-8E32-E7168175E15D}" type="parTrans" cxnId="{31FD1B78-2118-42E1-A4A7-D1ED7EB4BCE4}">
      <dgm:prSet/>
      <dgm:spPr/>
      <dgm:t>
        <a:bodyPr/>
        <a:lstStyle/>
        <a:p>
          <a:endParaRPr lang="en-CA"/>
        </a:p>
      </dgm:t>
    </dgm:pt>
    <dgm:pt modelId="{1E409096-6100-4BC4-96ED-52EE8062E6E9}" type="sibTrans" cxnId="{31FD1B78-2118-42E1-A4A7-D1ED7EB4BCE4}">
      <dgm:prSet/>
      <dgm:spPr/>
      <dgm:t>
        <a:bodyPr/>
        <a:lstStyle/>
        <a:p>
          <a:endParaRPr lang="en-CA"/>
        </a:p>
      </dgm:t>
    </dgm:pt>
    <dgm:pt modelId="{8E26E5C1-C079-4B5D-8051-82E68F086FF8}">
      <dgm:prSet/>
      <dgm:spPr/>
      <dgm:t>
        <a:bodyPr/>
        <a:lstStyle/>
        <a:p>
          <a:pPr rtl="0"/>
          <a:r>
            <a:rPr lang="en-CA"/>
            <a:t>Remarket older products and brands.</a:t>
          </a:r>
        </a:p>
      </dgm:t>
    </dgm:pt>
    <dgm:pt modelId="{C42051C8-3763-4502-A684-D36D7CF90943}" type="parTrans" cxnId="{BCCA1C07-2084-4151-81F1-4D7461EE9ADA}">
      <dgm:prSet/>
      <dgm:spPr/>
      <dgm:t>
        <a:bodyPr/>
        <a:lstStyle/>
        <a:p>
          <a:endParaRPr lang="en-CA"/>
        </a:p>
      </dgm:t>
    </dgm:pt>
    <dgm:pt modelId="{C17D990B-292C-41B5-8D75-AE3E2808A864}" type="sibTrans" cxnId="{BCCA1C07-2084-4151-81F1-4D7461EE9ADA}">
      <dgm:prSet/>
      <dgm:spPr/>
      <dgm:t>
        <a:bodyPr/>
        <a:lstStyle/>
        <a:p>
          <a:endParaRPr lang="en-CA"/>
        </a:p>
      </dgm:t>
    </dgm:pt>
    <dgm:pt modelId="{4E653A77-79DC-4C81-9990-1C190AD1E695}">
      <dgm:prSet/>
      <dgm:spPr/>
      <dgm:t>
        <a:bodyPr/>
        <a:lstStyle/>
        <a:p>
          <a:pPr rtl="0"/>
          <a:r>
            <a:rPr lang="en-CA"/>
            <a:t>Identify early adopters.</a:t>
          </a:r>
        </a:p>
      </dgm:t>
    </dgm:pt>
    <dgm:pt modelId="{24463471-BAD2-437C-B237-A904CDF5C0E6}" type="parTrans" cxnId="{34AE8268-1D8B-44A1-8D76-5A9A3B6BE9F5}">
      <dgm:prSet/>
      <dgm:spPr/>
      <dgm:t>
        <a:bodyPr/>
        <a:lstStyle/>
        <a:p>
          <a:endParaRPr lang="en-CA"/>
        </a:p>
      </dgm:t>
    </dgm:pt>
    <dgm:pt modelId="{71AC1053-C8B7-4C2D-8078-AD2E7DB16DF8}" type="sibTrans" cxnId="{34AE8268-1D8B-44A1-8D76-5A9A3B6BE9F5}">
      <dgm:prSet/>
      <dgm:spPr/>
      <dgm:t>
        <a:bodyPr/>
        <a:lstStyle/>
        <a:p>
          <a:endParaRPr lang="en-CA"/>
        </a:p>
      </dgm:t>
    </dgm:pt>
    <dgm:pt modelId="{88C42D82-2B6E-41C1-ADA8-46AC803AB9DD}">
      <dgm:prSet/>
      <dgm:spPr/>
      <dgm:t>
        <a:bodyPr/>
        <a:lstStyle/>
        <a:p>
          <a:pPr rtl="0"/>
          <a:r>
            <a:rPr lang="en-CA"/>
            <a:t>Customer Retention</a:t>
          </a:r>
        </a:p>
      </dgm:t>
    </dgm:pt>
    <dgm:pt modelId="{E960F2BD-4CC0-4E96-AC93-9297C91AB7C4}" type="parTrans" cxnId="{2ADC177E-27F8-443E-AEF3-F90AB369A638}">
      <dgm:prSet/>
      <dgm:spPr/>
      <dgm:t>
        <a:bodyPr/>
        <a:lstStyle/>
        <a:p>
          <a:endParaRPr lang="en-CA"/>
        </a:p>
      </dgm:t>
    </dgm:pt>
    <dgm:pt modelId="{4B42CC35-6E0B-4BC3-A065-9862FA2F1A54}" type="sibTrans" cxnId="{2ADC177E-27F8-443E-AEF3-F90AB369A638}">
      <dgm:prSet/>
      <dgm:spPr/>
      <dgm:t>
        <a:bodyPr/>
        <a:lstStyle/>
        <a:p>
          <a:endParaRPr lang="en-CA"/>
        </a:p>
      </dgm:t>
    </dgm:pt>
    <dgm:pt modelId="{A3B2468E-0E95-41FB-B263-06B1FF007CAC}">
      <dgm:prSet/>
      <dgm:spPr/>
      <dgm:t>
        <a:bodyPr/>
        <a:lstStyle/>
        <a:p>
          <a:pPr rtl="0"/>
          <a:r>
            <a:rPr lang="en-CA"/>
            <a:t>Focus on your most profitable customers.</a:t>
          </a:r>
        </a:p>
      </dgm:t>
    </dgm:pt>
    <dgm:pt modelId="{0774A6B3-183A-4DEC-9F16-2F9A49BC7C12}" type="parTrans" cxnId="{ABE848A2-3334-4A6B-AB25-AEBF2BA4F389}">
      <dgm:prSet/>
      <dgm:spPr/>
      <dgm:t>
        <a:bodyPr/>
        <a:lstStyle/>
        <a:p>
          <a:endParaRPr lang="en-CA"/>
        </a:p>
      </dgm:t>
    </dgm:pt>
    <dgm:pt modelId="{963A3C36-98A6-4B89-B29A-DB798308C867}" type="sibTrans" cxnId="{ABE848A2-3334-4A6B-AB25-AEBF2BA4F389}">
      <dgm:prSet/>
      <dgm:spPr/>
      <dgm:t>
        <a:bodyPr/>
        <a:lstStyle/>
        <a:p>
          <a:endParaRPr lang="en-CA"/>
        </a:p>
      </dgm:t>
    </dgm:pt>
    <dgm:pt modelId="{9A17D4B4-64A3-4BDD-A33D-0E79ECECB3A5}">
      <dgm:prSet/>
      <dgm:spPr/>
      <dgm:t>
        <a:bodyPr/>
        <a:lstStyle/>
        <a:p>
          <a:pPr rtl="0"/>
          <a:r>
            <a:rPr lang="en-CA"/>
            <a:t>Retain “at-risk” customers in danger of defecting to your competitors.</a:t>
          </a:r>
        </a:p>
      </dgm:t>
    </dgm:pt>
    <dgm:pt modelId="{0D35E70A-995B-40E4-892D-BF6E0E2F9EEE}" type="parTrans" cxnId="{45905209-ED91-46CB-AAC7-36BBB09695EE}">
      <dgm:prSet/>
      <dgm:spPr/>
      <dgm:t>
        <a:bodyPr/>
        <a:lstStyle/>
        <a:p>
          <a:endParaRPr lang="en-CA"/>
        </a:p>
      </dgm:t>
    </dgm:pt>
    <dgm:pt modelId="{0FAB7DFD-8A50-42D3-88EF-C11B0250FFB7}" type="sibTrans" cxnId="{45905209-ED91-46CB-AAC7-36BBB09695EE}">
      <dgm:prSet/>
      <dgm:spPr/>
      <dgm:t>
        <a:bodyPr/>
        <a:lstStyle/>
        <a:p>
          <a:endParaRPr lang="en-CA"/>
        </a:p>
      </dgm:t>
    </dgm:pt>
    <dgm:pt modelId="{F0517879-F9FA-4FB2-A91F-6B1837CAB7CF}" type="pres">
      <dgm:prSet presAssocID="{596932CB-8EDD-4C99-AA69-D6B160C184E0}" presName="Name0" presStyleCnt="0">
        <dgm:presLayoutVars>
          <dgm:dir/>
          <dgm:animLvl val="lvl"/>
          <dgm:resizeHandles val="exact"/>
        </dgm:presLayoutVars>
      </dgm:prSet>
      <dgm:spPr/>
    </dgm:pt>
    <dgm:pt modelId="{6D61BF2B-3701-4F08-A319-913FCEB42357}" type="pres">
      <dgm:prSet presAssocID="{25967A7B-86D0-4AE2-A57B-F23DE00CFDBF}" presName="linNode" presStyleCnt="0"/>
      <dgm:spPr/>
    </dgm:pt>
    <dgm:pt modelId="{E1C934D0-27BF-4E6A-AF53-BF5A3AEDF88D}" type="pres">
      <dgm:prSet presAssocID="{25967A7B-86D0-4AE2-A57B-F23DE00CFDBF}" presName="parentText" presStyleLbl="node1" presStyleIdx="0" presStyleCnt="3">
        <dgm:presLayoutVars>
          <dgm:chMax val="1"/>
          <dgm:bulletEnabled val="1"/>
        </dgm:presLayoutVars>
      </dgm:prSet>
      <dgm:spPr/>
    </dgm:pt>
    <dgm:pt modelId="{0F1262D3-B701-4883-8427-15AB9BDF1BB8}" type="pres">
      <dgm:prSet presAssocID="{25967A7B-86D0-4AE2-A57B-F23DE00CFDBF}" presName="descendantText" presStyleLbl="alignAccFollowNode1" presStyleIdx="0" presStyleCnt="3">
        <dgm:presLayoutVars>
          <dgm:bulletEnabled val="1"/>
        </dgm:presLayoutVars>
      </dgm:prSet>
      <dgm:spPr/>
    </dgm:pt>
    <dgm:pt modelId="{7BB761C8-2E50-4844-91D4-0531133E402B}" type="pres">
      <dgm:prSet presAssocID="{4025B6E9-7945-450E-BC2B-37D7440D5725}" presName="sp" presStyleCnt="0"/>
      <dgm:spPr/>
    </dgm:pt>
    <dgm:pt modelId="{76E7AAE7-09BC-4C8C-A5FA-0C3E40DAADD7}" type="pres">
      <dgm:prSet presAssocID="{8BE268A0-479B-4EA0-AD34-8DCE7420EAF1}" presName="linNode" presStyleCnt="0"/>
      <dgm:spPr/>
    </dgm:pt>
    <dgm:pt modelId="{70A09151-6A09-4AEB-86EB-1C36D9EC0B17}" type="pres">
      <dgm:prSet presAssocID="{8BE268A0-479B-4EA0-AD34-8DCE7420EAF1}" presName="parentText" presStyleLbl="node1" presStyleIdx="1" presStyleCnt="3">
        <dgm:presLayoutVars>
          <dgm:chMax val="1"/>
          <dgm:bulletEnabled val="1"/>
        </dgm:presLayoutVars>
      </dgm:prSet>
      <dgm:spPr/>
    </dgm:pt>
    <dgm:pt modelId="{F016CABD-5C09-4F42-937C-2621FBD03074}" type="pres">
      <dgm:prSet presAssocID="{8BE268A0-479B-4EA0-AD34-8DCE7420EAF1}" presName="descendantText" presStyleLbl="alignAccFollowNode1" presStyleIdx="1" presStyleCnt="3">
        <dgm:presLayoutVars>
          <dgm:bulletEnabled val="1"/>
        </dgm:presLayoutVars>
      </dgm:prSet>
      <dgm:spPr/>
    </dgm:pt>
    <dgm:pt modelId="{82193E0F-8787-4655-8D55-A4CA68B1B9F1}" type="pres">
      <dgm:prSet presAssocID="{3E84EB7C-7C7B-4713-8EBD-BADA49C3A7E8}" presName="sp" presStyleCnt="0"/>
      <dgm:spPr/>
    </dgm:pt>
    <dgm:pt modelId="{B5B08EBF-7C36-4507-85D8-91E798E6D8FC}" type="pres">
      <dgm:prSet presAssocID="{88C42D82-2B6E-41C1-ADA8-46AC803AB9DD}" presName="linNode" presStyleCnt="0"/>
      <dgm:spPr/>
    </dgm:pt>
    <dgm:pt modelId="{90380C04-FDE4-4CF6-9E37-E76D76C789EA}" type="pres">
      <dgm:prSet presAssocID="{88C42D82-2B6E-41C1-ADA8-46AC803AB9DD}" presName="parentText" presStyleLbl="node1" presStyleIdx="2" presStyleCnt="3">
        <dgm:presLayoutVars>
          <dgm:chMax val="1"/>
          <dgm:bulletEnabled val="1"/>
        </dgm:presLayoutVars>
      </dgm:prSet>
      <dgm:spPr/>
    </dgm:pt>
    <dgm:pt modelId="{95F6524B-9973-465C-918B-C6F13AF908EA}" type="pres">
      <dgm:prSet presAssocID="{88C42D82-2B6E-41C1-ADA8-46AC803AB9DD}" presName="descendantText" presStyleLbl="alignAccFollowNode1" presStyleIdx="2" presStyleCnt="3">
        <dgm:presLayoutVars>
          <dgm:bulletEnabled val="1"/>
        </dgm:presLayoutVars>
      </dgm:prSet>
      <dgm:spPr/>
    </dgm:pt>
  </dgm:ptLst>
  <dgm:cxnLst>
    <dgm:cxn modelId="{BCCA1C07-2084-4151-81F1-4D7461EE9ADA}" srcId="{8BE268A0-479B-4EA0-AD34-8DCE7420EAF1}" destId="{8E26E5C1-C079-4B5D-8051-82E68F086FF8}" srcOrd="1" destOrd="0" parTransId="{C42051C8-3763-4502-A684-D36D7CF90943}" sibTransId="{C17D990B-292C-41B5-8D75-AE3E2808A864}"/>
    <dgm:cxn modelId="{45905209-ED91-46CB-AAC7-36BBB09695EE}" srcId="{88C42D82-2B6E-41C1-ADA8-46AC803AB9DD}" destId="{9A17D4B4-64A3-4BDD-A33D-0E79ECECB3A5}" srcOrd="1" destOrd="0" parTransId="{0D35E70A-995B-40E4-892D-BF6E0E2F9EEE}" sibTransId="{0FAB7DFD-8A50-42D3-88EF-C11B0250FFB7}"/>
    <dgm:cxn modelId="{D738C014-2564-4A6F-857B-192C44046A6E}" type="presOf" srcId="{9A17D4B4-64A3-4BDD-A33D-0E79ECECB3A5}" destId="{95F6524B-9973-465C-918B-C6F13AF908EA}" srcOrd="0" destOrd="1" presId="urn:microsoft.com/office/officeart/2005/8/layout/vList5"/>
    <dgm:cxn modelId="{E827A925-A010-46C2-A339-BF949850F1E8}" type="presOf" srcId="{88C42D82-2B6E-41C1-ADA8-46AC803AB9DD}" destId="{90380C04-FDE4-4CF6-9E37-E76D76C789EA}" srcOrd="0" destOrd="0" presId="urn:microsoft.com/office/officeart/2005/8/layout/vList5"/>
    <dgm:cxn modelId="{5F83E22A-2B77-4FA2-A652-4CD9E00A3A33}" type="presOf" srcId="{8BE268A0-479B-4EA0-AD34-8DCE7420EAF1}" destId="{70A09151-6A09-4AEB-86EB-1C36D9EC0B17}" srcOrd="0" destOrd="0" presId="urn:microsoft.com/office/officeart/2005/8/layout/vList5"/>
    <dgm:cxn modelId="{ACDC502B-920D-496F-BB6F-E823C155C775}" srcId="{25967A7B-86D0-4AE2-A57B-F23DE00CFDBF}" destId="{05CF72EB-F8E1-452C-A7EC-7AC0365C1E67}" srcOrd="0" destOrd="0" parTransId="{8BE1FC29-7DAE-4525-8D6D-3BBAE09EDAF8}" sibTransId="{C77723BD-3C04-461C-A600-FD691FD59FCD}"/>
    <dgm:cxn modelId="{1F68122F-2AE9-47CE-AE23-6C7AD7395BEF}" type="presOf" srcId="{596932CB-8EDD-4C99-AA69-D6B160C184E0}" destId="{F0517879-F9FA-4FB2-A91F-6B1837CAB7CF}" srcOrd="0" destOrd="0" presId="urn:microsoft.com/office/officeart/2005/8/layout/vList5"/>
    <dgm:cxn modelId="{5A2BF15B-8BE9-438D-BB53-C540CE8A1FDF}" srcId="{596932CB-8EDD-4C99-AA69-D6B160C184E0}" destId="{25967A7B-86D0-4AE2-A57B-F23DE00CFDBF}" srcOrd="0" destOrd="0" parTransId="{B6DA1EDD-B85A-495D-A799-B4083F34DA09}" sibTransId="{4025B6E9-7945-450E-BC2B-37D7440D5725}"/>
    <dgm:cxn modelId="{34AE8268-1D8B-44A1-8D76-5A9A3B6BE9F5}" srcId="{8BE268A0-479B-4EA0-AD34-8DCE7420EAF1}" destId="{4E653A77-79DC-4C81-9990-1C190AD1E695}" srcOrd="2" destOrd="0" parTransId="{24463471-BAD2-437C-B237-A904CDF5C0E6}" sibTransId="{71AC1053-C8B7-4C2D-8078-AD2E7DB16DF8}"/>
    <dgm:cxn modelId="{7C51506B-8657-45CB-B29E-0467564B8669}" type="presOf" srcId="{05CF72EB-F8E1-452C-A7EC-7AC0365C1E67}" destId="{0F1262D3-B701-4883-8427-15AB9BDF1BB8}" srcOrd="0" destOrd="0" presId="urn:microsoft.com/office/officeart/2005/8/layout/vList5"/>
    <dgm:cxn modelId="{31FD1B78-2118-42E1-A4A7-D1ED7EB4BCE4}" srcId="{8BE268A0-479B-4EA0-AD34-8DCE7420EAF1}" destId="{3B1EB4A2-B402-4199-AF6D-C901384F46E5}" srcOrd="0" destOrd="0" parTransId="{E69D925E-9E46-4A9B-8E32-E7168175E15D}" sibTransId="{1E409096-6100-4BC4-96ED-52EE8062E6E9}"/>
    <dgm:cxn modelId="{2ADC177E-27F8-443E-AEF3-F90AB369A638}" srcId="{596932CB-8EDD-4C99-AA69-D6B160C184E0}" destId="{88C42D82-2B6E-41C1-ADA8-46AC803AB9DD}" srcOrd="2" destOrd="0" parTransId="{E960F2BD-4CC0-4E96-AC93-9297C91AB7C4}" sibTransId="{4B42CC35-6E0B-4BC3-A065-9862FA2F1A54}"/>
    <dgm:cxn modelId="{C370E09E-D76E-4B58-B583-10B05DA433FD}" type="presOf" srcId="{8E26E5C1-C079-4B5D-8051-82E68F086FF8}" destId="{F016CABD-5C09-4F42-937C-2621FBD03074}" srcOrd="0" destOrd="1" presId="urn:microsoft.com/office/officeart/2005/8/layout/vList5"/>
    <dgm:cxn modelId="{ABE848A2-3334-4A6B-AB25-AEBF2BA4F389}" srcId="{88C42D82-2B6E-41C1-ADA8-46AC803AB9DD}" destId="{A3B2468E-0E95-41FB-B263-06B1FF007CAC}" srcOrd="0" destOrd="0" parTransId="{0774A6B3-183A-4DEC-9F16-2F9A49BC7C12}" sibTransId="{963A3C36-98A6-4B89-B29A-DB798308C867}"/>
    <dgm:cxn modelId="{C738A4B9-275A-47DC-920F-59B0E86A3FCD}" type="presOf" srcId="{4E653A77-79DC-4C81-9990-1C190AD1E695}" destId="{F016CABD-5C09-4F42-937C-2621FBD03074}" srcOrd="0" destOrd="2" presId="urn:microsoft.com/office/officeart/2005/8/layout/vList5"/>
    <dgm:cxn modelId="{906F7DBE-07A5-4440-A9F5-29D9DCCABCBF}" type="presOf" srcId="{A3B2468E-0E95-41FB-B263-06B1FF007CAC}" destId="{95F6524B-9973-465C-918B-C6F13AF908EA}" srcOrd="0" destOrd="0" presId="urn:microsoft.com/office/officeart/2005/8/layout/vList5"/>
    <dgm:cxn modelId="{740121BF-71A0-484F-A322-58FE9D549BCF}" type="presOf" srcId="{25967A7B-86D0-4AE2-A57B-F23DE00CFDBF}" destId="{E1C934D0-27BF-4E6A-AF53-BF5A3AEDF88D}" srcOrd="0" destOrd="0" presId="urn:microsoft.com/office/officeart/2005/8/layout/vList5"/>
    <dgm:cxn modelId="{59CBCDDB-2187-4230-8EC8-A2D0A328F1D9}" type="presOf" srcId="{3B1EB4A2-B402-4199-AF6D-C901384F46E5}" destId="{F016CABD-5C09-4F42-937C-2621FBD03074}" srcOrd="0" destOrd="0" presId="urn:microsoft.com/office/officeart/2005/8/layout/vList5"/>
    <dgm:cxn modelId="{FD6F49E2-BCB4-4CCF-8877-DB69797CB84D}" srcId="{596932CB-8EDD-4C99-AA69-D6B160C184E0}" destId="{8BE268A0-479B-4EA0-AD34-8DCE7420EAF1}" srcOrd="1" destOrd="0" parTransId="{E775C913-3368-401A-B7A2-3EBCD138B45C}" sibTransId="{3E84EB7C-7C7B-4713-8EBD-BADA49C3A7E8}"/>
    <dgm:cxn modelId="{FF043234-ACEB-42C7-AF00-CE24E6D8E8BA}" type="presParOf" srcId="{F0517879-F9FA-4FB2-A91F-6B1837CAB7CF}" destId="{6D61BF2B-3701-4F08-A319-913FCEB42357}" srcOrd="0" destOrd="0" presId="urn:microsoft.com/office/officeart/2005/8/layout/vList5"/>
    <dgm:cxn modelId="{B2F8901C-54C9-4033-8FFA-5DA6677D7F01}" type="presParOf" srcId="{6D61BF2B-3701-4F08-A319-913FCEB42357}" destId="{E1C934D0-27BF-4E6A-AF53-BF5A3AEDF88D}" srcOrd="0" destOrd="0" presId="urn:microsoft.com/office/officeart/2005/8/layout/vList5"/>
    <dgm:cxn modelId="{285D6484-6BC8-4C02-BBD0-7CB0E8AB2FBA}" type="presParOf" srcId="{6D61BF2B-3701-4F08-A319-913FCEB42357}" destId="{0F1262D3-B701-4883-8427-15AB9BDF1BB8}" srcOrd="1" destOrd="0" presId="urn:microsoft.com/office/officeart/2005/8/layout/vList5"/>
    <dgm:cxn modelId="{F030C63D-4C9D-40AA-91DD-E2BF611EFF20}" type="presParOf" srcId="{F0517879-F9FA-4FB2-A91F-6B1837CAB7CF}" destId="{7BB761C8-2E50-4844-91D4-0531133E402B}" srcOrd="1" destOrd="0" presId="urn:microsoft.com/office/officeart/2005/8/layout/vList5"/>
    <dgm:cxn modelId="{961885BF-FC5B-4145-9358-202A24EDD39D}" type="presParOf" srcId="{F0517879-F9FA-4FB2-A91F-6B1837CAB7CF}" destId="{76E7AAE7-09BC-4C8C-A5FA-0C3E40DAADD7}" srcOrd="2" destOrd="0" presId="urn:microsoft.com/office/officeart/2005/8/layout/vList5"/>
    <dgm:cxn modelId="{34764DED-0634-4B1F-AF4A-63BD39FFFEC2}" type="presParOf" srcId="{76E7AAE7-09BC-4C8C-A5FA-0C3E40DAADD7}" destId="{70A09151-6A09-4AEB-86EB-1C36D9EC0B17}" srcOrd="0" destOrd="0" presId="urn:microsoft.com/office/officeart/2005/8/layout/vList5"/>
    <dgm:cxn modelId="{D6DAD668-E111-491B-9D26-EFB2B75CF167}" type="presParOf" srcId="{76E7AAE7-09BC-4C8C-A5FA-0C3E40DAADD7}" destId="{F016CABD-5C09-4F42-937C-2621FBD03074}" srcOrd="1" destOrd="0" presId="urn:microsoft.com/office/officeart/2005/8/layout/vList5"/>
    <dgm:cxn modelId="{5EACCE05-EAA4-443A-A690-43A248AEB1F3}" type="presParOf" srcId="{F0517879-F9FA-4FB2-A91F-6B1837CAB7CF}" destId="{82193E0F-8787-4655-8D55-A4CA68B1B9F1}" srcOrd="3" destOrd="0" presId="urn:microsoft.com/office/officeart/2005/8/layout/vList5"/>
    <dgm:cxn modelId="{84F21B79-8ADB-45FC-8885-7E67CE0496EC}" type="presParOf" srcId="{F0517879-F9FA-4FB2-A91F-6B1837CAB7CF}" destId="{B5B08EBF-7C36-4507-85D8-91E798E6D8FC}" srcOrd="4" destOrd="0" presId="urn:microsoft.com/office/officeart/2005/8/layout/vList5"/>
    <dgm:cxn modelId="{F1F72C4F-DAD8-40B5-B3CC-BD464ABEC1B2}" type="presParOf" srcId="{B5B08EBF-7C36-4507-85D8-91E798E6D8FC}" destId="{90380C04-FDE4-4CF6-9E37-E76D76C789EA}" srcOrd="0" destOrd="0" presId="urn:microsoft.com/office/officeart/2005/8/layout/vList5"/>
    <dgm:cxn modelId="{F954F5E4-5999-4B46-9B7D-A984D717C596}" type="presParOf" srcId="{B5B08EBF-7C36-4507-85D8-91E798E6D8FC}" destId="{95F6524B-9973-465C-918B-C6F13AF908E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6261B3-A4A0-49C3-85AD-14410D2374CB}" type="doc">
      <dgm:prSet loTypeId="urn:microsoft.com/office/officeart/2011/layout/RadialPictureList" loCatId="picture" qsTypeId="urn:microsoft.com/office/officeart/2005/8/quickstyle/3d1" qsCatId="3D" csTypeId="urn:microsoft.com/office/officeart/2005/8/colors/accent6_1" csCatId="accent6" phldr="1"/>
      <dgm:spPr/>
      <dgm:t>
        <a:bodyPr/>
        <a:lstStyle/>
        <a:p>
          <a:endParaRPr lang="en-CA"/>
        </a:p>
      </dgm:t>
    </dgm:pt>
    <dgm:pt modelId="{23EDE5C8-E965-4BA2-8D26-E33A56C9542F}">
      <dgm:prSet/>
      <dgm:spPr/>
      <dgm:t>
        <a:bodyPr/>
        <a:lstStyle/>
        <a:p>
          <a:pPr rtl="0"/>
          <a:r>
            <a:rPr lang="en-CA" dirty="0">
              <a:latin typeface="Britannic Bold" panose="020B0903060703020204" pitchFamily="34" charset="0"/>
            </a:rPr>
            <a:t>FOCUS:</a:t>
          </a:r>
        </a:p>
      </dgm:t>
    </dgm:pt>
    <dgm:pt modelId="{3318D443-AABF-42F4-AD19-E9A3CEA12418}" type="parTrans" cxnId="{298267D0-05EC-4420-9795-432B178AFC06}">
      <dgm:prSet/>
      <dgm:spPr/>
      <dgm:t>
        <a:bodyPr/>
        <a:lstStyle/>
        <a:p>
          <a:endParaRPr lang="en-CA"/>
        </a:p>
      </dgm:t>
    </dgm:pt>
    <dgm:pt modelId="{5D8548EC-FE17-4624-8836-882D6304B580}" type="sibTrans" cxnId="{298267D0-05EC-4420-9795-432B178AFC06}">
      <dgm:prSet/>
      <dgm:spPr/>
      <dgm:t>
        <a:bodyPr/>
        <a:lstStyle/>
        <a:p>
          <a:endParaRPr lang="en-CA"/>
        </a:p>
      </dgm:t>
    </dgm:pt>
    <dgm:pt modelId="{CCD51B32-BB30-4769-8E27-FA6357087FCC}">
      <dgm:prSet/>
      <dgm:spPr/>
      <dgm:t>
        <a:bodyPr/>
        <a:lstStyle/>
        <a:p>
          <a:pPr rtl="0"/>
          <a:r>
            <a:rPr lang="en-CA" dirty="0">
              <a:solidFill>
                <a:schemeClr val="accent6"/>
              </a:solidFill>
              <a:latin typeface="Britannic Bold" panose="020B0903060703020204" pitchFamily="34" charset="0"/>
            </a:rPr>
            <a:t>SEGMENTATION</a:t>
          </a:r>
        </a:p>
      </dgm:t>
    </dgm:pt>
    <dgm:pt modelId="{24E4B328-E54F-45C1-B7EB-094ED39ADCEA}" type="parTrans" cxnId="{BB984B16-EF91-455E-A43D-10DF7373561A}">
      <dgm:prSet/>
      <dgm:spPr/>
      <dgm:t>
        <a:bodyPr/>
        <a:lstStyle/>
        <a:p>
          <a:endParaRPr lang="en-CA"/>
        </a:p>
      </dgm:t>
    </dgm:pt>
    <dgm:pt modelId="{24223701-56B1-44FC-9FF5-E4BB2200BE8B}" type="sibTrans" cxnId="{BB984B16-EF91-455E-A43D-10DF7373561A}">
      <dgm:prSet/>
      <dgm:spPr/>
      <dgm:t>
        <a:bodyPr/>
        <a:lstStyle/>
        <a:p>
          <a:endParaRPr lang="en-CA"/>
        </a:p>
      </dgm:t>
    </dgm:pt>
    <dgm:pt modelId="{FDC1EC43-A515-426E-A044-CD2B0B8D4E54}">
      <dgm:prSet/>
      <dgm:spPr/>
      <dgm:t>
        <a:bodyPr/>
        <a:lstStyle/>
        <a:p>
          <a:pPr rtl="0"/>
          <a:r>
            <a:rPr lang="en-CA" dirty="0">
              <a:solidFill>
                <a:schemeClr val="accent6"/>
              </a:solidFill>
              <a:latin typeface="Britannic Bold" panose="020B0903060703020204" pitchFamily="34" charset="0"/>
            </a:rPr>
            <a:t>TARGETING </a:t>
          </a:r>
        </a:p>
      </dgm:t>
    </dgm:pt>
    <dgm:pt modelId="{AD483775-D86D-4EC1-87D2-EC4ECF5B149B}" type="parTrans" cxnId="{55EBE927-1A74-4AB5-93D0-120269341020}">
      <dgm:prSet/>
      <dgm:spPr/>
      <dgm:t>
        <a:bodyPr/>
        <a:lstStyle/>
        <a:p>
          <a:endParaRPr lang="en-CA"/>
        </a:p>
      </dgm:t>
    </dgm:pt>
    <dgm:pt modelId="{8BEF4D4F-5B42-4494-9FFF-6551264FE2E3}" type="sibTrans" cxnId="{55EBE927-1A74-4AB5-93D0-120269341020}">
      <dgm:prSet/>
      <dgm:spPr/>
      <dgm:t>
        <a:bodyPr/>
        <a:lstStyle/>
        <a:p>
          <a:endParaRPr lang="en-CA"/>
        </a:p>
      </dgm:t>
    </dgm:pt>
    <dgm:pt modelId="{13FA1E8B-501C-446F-ADC7-D7A1560950E5}">
      <dgm:prSet/>
      <dgm:spPr/>
      <dgm:t>
        <a:bodyPr/>
        <a:lstStyle/>
        <a:p>
          <a:pPr rtl="0"/>
          <a:r>
            <a:rPr lang="en-CA" dirty="0">
              <a:solidFill>
                <a:schemeClr val="accent6"/>
              </a:solidFill>
              <a:latin typeface="Britannic Bold" panose="020B0903060703020204" pitchFamily="34" charset="0"/>
            </a:rPr>
            <a:t>POSITIONING</a:t>
          </a:r>
        </a:p>
      </dgm:t>
    </dgm:pt>
    <dgm:pt modelId="{9BD2CD03-4B96-4710-A4B6-A263539BBD44}" type="parTrans" cxnId="{C10D50CE-E700-436A-B3C1-B0FC26C41CDC}">
      <dgm:prSet/>
      <dgm:spPr/>
      <dgm:t>
        <a:bodyPr/>
        <a:lstStyle/>
        <a:p>
          <a:endParaRPr lang="en-CA"/>
        </a:p>
      </dgm:t>
    </dgm:pt>
    <dgm:pt modelId="{A3931D81-8772-4E3E-886F-459C2A5FF80B}" type="sibTrans" cxnId="{C10D50CE-E700-436A-B3C1-B0FC26C41CDC}">
      <dgm:prSet/>
      <dgm:spPr/>
      <dgm:t>
        <a:bodyPr/>
        <a:lstStyle/>
        <a:p>
          <a:endParaRPr lang="en-CA"/>
        </a:p>
      </dgm:t>
    </dgm:pt>
    <dgm:pt modelId="{519FDCC8-7D49-4E4D-8821-6F5D5CA645BA}">
      <dgm:prSet/>
      <dgm:spPr/>
      <dgm:t>
        <a:bodyPr/>
        <a:lstStyle/>
        <a:p>
          <a:pPr rtl="0"/>
          <a:r>
            <a:rPr lang="en-CA" dirty="0">
              <a:solidFill>
                <a:schemeClr val="accent6"/>
              </a:solidFill>
              <a:latin typeface="Britannic Bold" panose="020B0903060703020204" pitchFamily="34" charset="0"/>
            </a:rPr>
            <a:t>MARKET RESEARCH</a:t>
          </a:r>
        </a:p>
      </dgm:t>
    </dgm:pt>
    <dgm:pt modelId="{6E6BF85E-C633-4646-8371-74BE62A9B0F7}" type="parTrans" cxnId="{564B8C51-2063-4A70-A6E0-6CD7D6E0CB8E}">
      <dgm:prSet/>
      <dgm:spPr/>
      <dgm:t>
        <a:bodyPr/>
        <a:lstStyle/>
        <a:p>
          <a:endParaRPr lang="en-CA"/>
        </a:p>
      </dgm:t>
    </dgm:pt>
    <dgm:pt modelId="{E474DE7B-70DE-43AC-8CE4-8D23F387DFC0}" type="sibTrans" cxnId="{564B8C51-2063-4A70-A6E0-6CD7D6E0CB8E}">
      <dgm:prSet/>
      <dgm:spPr/>
      <dgm:t>
        <a:bodyPr/>
        <a:lstStyle/>
        <a:p>
          <a:endParaRPr lang="en-CA"/>
        </a:p>
      </dgm:t>
    </dgm:pt>
    <dgm:pt modelId="{21B3E103-4980-4961-9E92-EE0B524DC27E}" type="pres">
      <dgm:prSet presAssocID="{826261B3-A4A0-49C3-85AD-14410D2374CB}" presName="Name0" presStyleCnt="0">
        <dgm:presLayoutVars>
          <dgm:chMax val="1"/>
          <dgm:chPref val="1"/>
          <dgm:dir/>
          <dgm:resizeHandles/>
        </dgm:presLayoutVars>
      </dgm:prSet>
      <dgm:spPr/>
    </dgm:pt>
    <dgm:pt modelId="{D2F21373-393F-4ED3-B0AF-C25AEDD917D4}" type="pres">
      <dgm:prSet presAssocID="{23EDE5C8-E965-4BA2-8D26-E33A56C9542F}" presName="Parent" presStyleLbl="node1" presStyleIdx="0" presStyleCnt="2">
        <dgm:presLayoutVars>
          <dgm:chMax val="4"/>
          <dgm:chPref val="3"/>
        </dgm:presLayoutVars>
      </dgm:prSet>
      <dgm:spPr/>
    </dgm:pt>
    <dgm:pt modelId="{D18463FE-BD5D-49E5-BD38-4CB033C703D9}" type="pres">
      <dgm:prSet presAssocID="{CCD51B32-BB30-4769-8E27-FA6357087FCC}" presName="Accent" presStyleLbl="node1" presStyleIdx="1" presStyleCnt="2"/>
      <dgm:spPr/>
    </dgm:pt>
    <dgm:pt modelId="{49463D7F-C6C4-4AE8-B310-20AEC1B74CE0}" type="pres">
      <dgm:prSet presAssocID="{CCD51B32-BB30-4769-8E27-FA6357087FCC}" presName="Image1" presStyleLbl="fgImgPlace1" presStyleIdx="0" presStyleCnt="4"/>
      <dgm:spPr>
        <a:blipFill rotWithShape="1">
          <a:blip xmlns:r="http://schemas.openxmlformats.org/officeDocument/2006/relationships" r:embed="rId1"/>
          <a:stretch>
            <a:fillRect/>
          </a:stretch>
        </a:blipFill>
      </dgm:spPr>
    </dgm:pt>
    <dgm:pt modelId="{02B42E2D-8767-43E3-B92C-4EB338AE6DBE}" type="pres">
      <dgm:prSet presAssocID="{CCD51B32-BB30-4769-8E27-FA6357087FCC}" presName="Child1" presStyleLbl="revTx" presStyleIdx="0" presStyleCnt="4">
        <dgm:presLayoutVars>
          <dgm:chMax val="0"/>
          <dgm:chPref val="0"/>
          <dgm:bulletEnabled val="1"/>
        </dgm:presLayoutVars>
      </dgm:prSet>
      <dgm:spPr/>
    </dgm:pt>
    <dgm:pt modelId="{55F6F7BF-EB9E-4B43-A677-C24E271D875A}" type="pres">
      <dgm:prSet presAssocID="{FDC1EC43-A515-426E-A044-CD2B0B8D4E54}" presName="Image2" presStyleCnt="0"/>
      <dgm:spPr/>
    </dgm:pt>
    <dgm:pt modelId="{F1676626-D5B8-42DC-8A3B-D34D628475CB}" type="pres">
      <dgm:prSet presAssocID="{FDC1EC43-A515-426E-A044-CD2B0B8D4E54}" presName="Image" presStyleLbl="fgImgPlace1" presStyleIdx="1" presStyleCnt="4"/>
      <dgm:spPr>
        <a:blipFill rotWithShape="1">
          <a:blip xmlns:r="http://schemas.openxmlformats.org/officeDocument/2006/relationships" r:embed="rId2"/>
          <a:stretch>
            <a:fillRect/>
          </a:stretch>
        </a:blipFill>
      </dgm:spPr>
    </dgm:pt>
    <dgm:pt modelId="{0AE1A054-19A1-471C-A331-03100AF01D03}" type="pres">
      <dgm:prSet presAssocID="{FDC1EC43-A515-426E-A044-CD2B0B8D4E54}" presName="Child2" presStyleLbl="revTx" presStyleIdx="1" presStyleCnt="4">
        <dgm:presLayoutVars>
          <dgm:chMax val="0"/>
          <dgm:chPref val="0"/>
          <dgm:bulletEnabled val="1"/>
        </dgm:presLayoutVars>
      </dgm:prSet>
      <dgm:spPr/>
    </dgm:pt>
    <dgm:pt modelId="{16263705-766F-4C9B-AF1B-B1E94AC87E3D}" type="pres">
      <dgm:prSet presAssocID="{519FDCC8-7D49-4E4D-8821-6F5D5CA645BA}" presName="Image3" presStyleCnt="0"/>
      <dgm:spPr/>
    </dgm:pt>
    <dgm:pt modelId="{57EF4058-83F3-4654-B060-5B9D684CF28C}" type="pres">
      <dgm:prSet presAssocID="{519FDCC8-7D49-4E4D-8821-6F5D5CA645BA}" presName="Image" presStyleLbl="fgImgPlace1" presStyleIdx="2" presStyleCnt="4"/>
      <dgm:spPr>
        <a:blipFill rotWithShape="1">
          <a:blip xmlns:r="http://schemas.openxmlformats.org/officeDocument/2006/relationships" r:embed="rId3"/>
          <a:stretch>
            <a:fillRect/>
          </a:stretch>
        </a:blipFill>
      </dgm:spPr>
    </dgm:pt>
    <dgm:pt modelId="{F4B69F9D-7442-4941-959A-5504DB704584}" type="pres">
      <dgm:prSet presAssocID="{519FDCC8-7D49-4E4D-8821-6F5D5CA645BA}" presName="Child3" presStyleLbl="revTx" presStyleIdx="2" presStyleCnt="4">
        <dgm:presLayoutVars>
          <dgm:chMax val="0"/>
          <dgm:chPref val="0"/>
          <dgm:bulletEnabled val="1"/>
        </dgm:presLayoutVars>
      </dgm:prSet>
      <dgm:spPr/>
    </dgm:pt>
    <dgm:pt modelId="{5573F5E0-9C02-407D-A5C5-963DD3D55006}" type="pres">
      <dgm:prSet presAssocID="{13FA1E8B-501C-446F-ADC7-D7A1560950E5}" presName="Image4" presStyleCnt="0"/>
      <dgm:spPr/>
    </dgm:pt>
    <dgm:pt modelId="{38AF9EB9-0BDC-4EBD-8265-B02A3C0C8525}" type="pres">
      <dgm:prSet presAssocID="{13FA1E8B-501C-446F-ADC7-D7A1560950E5}" presName="Image" presStyleLbl="fgImgPlace1" presStyleIdx="3" presStyleCnt="4"/>
      <dgm:spPr>
        <a:blipFill rotWithShape="1">
          <a:blip xmlns:r="http://schemas.openxmlformats.org/officeDocument/2006/relationships" r:embed="rId4"/>
          <a:stretch>
            <a:fillRect/>
          </a:stretch>
        </a:blipFill>
      </dgm:spPr>
    </dgm:pt>
    <dgm:pt modelId="{749D25AE-E4CF-4704-8969-9BF2BF33EA35}" type="pres">
      <dgm:prSet presAssocID="{13FA1E8B-501C-446F-ADC7-D7A1560950E5}" presName="Child4" presStyleLbl="revTx" presStyleIdx="3" presStyleCnt="4">
        <dgm:presLayoutVars>
          <dgm:chMax val="0"/>
          <dgm:chPref val="0"/>
          <dgm:bulletEnabled val="1"/>
        </dgm:presLayoutVars>
      </dgm:prSet>
      <dgm:spPr/>
    </dgm:pt>
  </dgm:ptLst>
  <dgm:cxnLst>
    <dgm:cxn modelId="{63D9FA03-4E61-4716-BB9F-8E1B6E785B40}" type="presOf" srcId="{23EDE5C8-E965-4BA2-8D26-E33A56C9542F}" destId="{D2F21373-393F-4ED3-B0AF-C25AEDD917D4}" srcOrd="0" destOrd="0" presId="urn:microsoft.com/office/officeart/2011/layout/RadialPictureList"/>
    <dgm:cxn modelId="{BB984B16-EF91-455E-A43D-10DF7373561A}" srcId="{23EDE5C8-E965-4BA2-8D26-E33A56C9542F}" destId="{CCD51B32-BB30-4769-8E27-FA6357087FCC}" srcOrd="0" destOrd="0" parTransId="{24E4B328-E54F-45C1-B7EB-094ED39ADCEA}" sibTransId="{24223701-56B1-44FC-9FF5-E4BB2200BE8B}"/>
    <dgm:cxn modelId="{55EBE927-1A74-4AB5-93D0-120269341020}" srcId="{23EDE5C8-E965-4BA2-8D26-E33A56C9542F}" destId="{FDC1EC43-A515-426E-A044-CD2B0B8D4E54}" srcOrd="1" destOrd="0" parTransId="{AD483775-D86D-4EC1-87D2-EC4ECF5B149B}" sibTransId="{8BEF4D4F-5B42-4494-9FFF-6551264FE2E3}"/>
    <dgm:cxn modelId="{97E5A229-3D50-4570-8B67-CB242005C753}" type="presOf" srcId="{826261B3-A4A0-49C3-85AD-14410D2374CB}" destId="{21B3E103-4980-4961-9E92-EE0B524DC27E}" srcOrd="0" destOrd="0" presId="urn:microsoft.com/office/officeart/2011/layout/RadialPictureList"/>
    <dgm:cxn modelId="{B9B0F462-5E12-41F5-86FB-20DED6499DF1}" type="presOf" srcId="{13FA1E8B-501C-446F-ADC7-D7A1560950E5}" destId="{749D25AE-E4CF-4704-8969-9BF2BF33EA35}" srcOrd="0" destOrd="0" presId="urn:microsoft.com/office/officeart/2011/layout/RadialPictureList"/>
    <dgm:cxn modelId="{564B8C51-2063-4A70-A6E0-6CD7D6E0CB8E}" srcId="{23EDE5C8-E965-4BA2-8D26-E33A56C9542F}" destId="{519FDCC8-7D49-4E4D-8821-6F5D5CA645BA}" srcOrd="2" destOrd="0" parTransId="{6E6BF85E-C633-4646-8371-74BE62A9B0F7}" sibTransId="{E474DE7B-70DE-43AC-8CE4-8D23F387DFC0}"/>
    <dgm:cxn modelId="{FDB00EB2-AA07-43F4-980B-DCB2C3ED9C0B}" type="presOf" srcId="{519FDCC8-7D49-4E4D-8821-6F5D5CA645BA}" destId="{F4B69F9D-7442-4941-959A-5504DB704584}" srcOrd="0" destOrd="0" presId="urn:microsoft.com/office/officeart/2011/layout/RadialPictureList"/>
    <dgm:cxn modelId="{5A1553BB-3973-49FF-8D22-88C73191A917}" type="presOf" srcId="{CCD51B32-BB30-4769-8E27-FA6357087FCC}" destId="{02B42E2D-8767-43E3-B92C-4EB338AE6DBE}" srcOrd="0" destOrd="0" presId="urn:microsoft.com/office/officeart/2011/layout/RadialPictureList"/>
    <dgm:cxn modelId="{C10D50CE-E700-436A-B3C1-B0FC26C41CDC}" srcId="{23EDE5C8-E965-4BA2-8D26-E33A56C9542F}" destId="{13FA1E8B-501C-446F-ADC7-D7A1560950E5}" srcOrd="3" destOrd="0" parTransId="{9BD2CD03-4B96-4710-A4B6-A263539BBD44}" sibTransId="{A3931D81-8772-4E3E-886F-459C2A5FF80B}"/>
    <dgm:cxn modelId="{298267D0-05EC-4420-9795-432B178AFC06}" srcId="{826261B3-A4A0-49C3-85AD-14410D2374CB}" destId="{23EDE5C8-E965-4BA2-8D26-E33A56C9542F}" srcOrd="0" destOrd="0" parTransId="{3318D443-AABF-42F4-AD19-E9A3CEA12418}" sibTransId="{5D8548EC-FE17-4624-8836-882D6304B580}"/>
    <dgm:cxn modelId="{77D199D5-14AC-46C3-A895-C2164745F4F0}" type="presOf" srcId="{FDC1EC43-A515-426E-A044-CD2B0B8D4E54}" destId="{0AE1A054-19A1-471C-A331-03100AF01D03}" srcOrd="0" destOrd="0" presId="urn:microsoft.com/office/officeart/2011/layout/RadialPictureList"/>
    <dgm:cxn modelId="{97A04B22-66A3-4BDB-8E08-C67024B3BE3F}" type="presParOf" srcId="{21B3E103-4980-4961-9E92-EE0B524DC27E}" destId="{D2F21373-393F-4ED3-B0AF-C25AEDD917D4}" srcOrd="0" destOrd="0" presId="urn:microsoft.com/office/officeart/2011/layout/RadialPictureList"/>
    <dgm:cxn modelId="{4588340B-B69D-4113-87CB-96A35402A3AC}" type="presParOf" srcId="{21B3E103-4980-4961-9E92-EE0B524DC27E}" destId="{D18463FE-BD5D-49E5-BD38-4CB033C703D9}" srcOrd="1" destOrd="0" presId="urn:microsoft.com/office/officeart/2011/layout/RadialPictureList"/>
    <dgm:cxn modelId="{4B2750C2-FDE4-4270-B2EC-987736929CE0}" type="presParOf" srcId="{21B3E103-4980-4961-9E92-EE0B524DC27E}" destId="{49463D7F-C6C4-4AE8-B310-20AEC1B74CE0}" srcOrd="2" destOrd="0" presId="urn:microsoft.com/office/officeart/2011/layout/RadialPictureList"/>
    <dgm:cxn modelId="{DF3CB4FE-7F70-4D24-9856-2EC6D31EEF07}" type="presParOf" srcId="{21B3E103-4980-4961-9E92-EE0B524DC27E}" destId="{02B42E2D-8767-43E3-B92C-4EB338AE6DBE}" srcOrd="3" destOrd="0" presId="urn:microsoft.com/office/officeart/2011/layout/RadialPictureList"/>
    <dgm:cxn modelId="{9DA1E7C6-5E21-474E-A5A9-73A3CBC330EE}" type="presParOf" srcId="{21B3E103-4980-4961-9E92-EE0B524DC27E}" destId="{55F6F7BF-EB9E-4B43-A677-C24E271D875A}" srcOrd="4" destOrd="0" presId="urn:microsoft.com/office/officeart/2011/layout/RadialPictureList"/>
    <dgm:cxn modelId="{8FF76936-52BB-4696-A9CA-1F2DB3A65B35}" type="presParOf" srcId="{55F6F7BF-EB9E-4B43-A677-C24E271D875A}" destId="{F1676626-D5B8-42DC-8A3B-D34D628475CB}" srcOrd="0" destOrd="0" presId="urn:microsoft.com/office/officeart/2011/layout/RadialPictureList"/>
    <dgm:cxn modelId="{8F0BE1C2-E9EC-4A95-AC1E-C0D2A7E91B4F}" type="presParOf" srcId="{21B3E103-4980-4961-9E92-EE0B524DC27E}" destId="{0AE1A054-19A1-471C-A331-03100AF01D03}" srcOrd="5" destOrd="0" presId="urn:microsoft.com/office/officeart/2011/layout/RadialPictureList"/>
    <dgm:cxn modelId="{6B32BEA4-768B-4EB9-B764-084466878BAD}" type="presParOf" srcId="{21B3E103-4980-4961-9E92-EE0B524DC27E}" destId="{16263705-766F-4C9B-AF1B-B1E94AC87E3D}" srcOrd="6" destOrd="0" presId="urn:microsoft.com/office/officeart/2011/layout/RadialPictureList"/>
    <dgm:cxn modelId="{3852072D-283D-48E8-B5D5-5E78B51F8DA3}" type="presParOf" srcId="{16263705-766F-4C9B-AF1B-B1E94AC87E3D}" destId="{57EF4058-83F3-4654-B060-5B9D684CF28C}" srcOrd="0" destOrd="0" presId="urn:microsoft.com/office/officeart/2011/layout/RadialPictureList"/>
    <dgm:cxn modelId="{AC816B9C-9CD8-4295-BA1A-37004E289CBE}" type="presParOf" srcId="{21B3E103-4980-4961-9E92-EE0B524DC27E}" destId="{F4B69F9D-7442-4941-959A-5504DB704584}" srcOrd="7" destOrd="0" presId="urn:microsoft.com/office/officeart/2011/layout/RadialPictureList"/>
    <dgm:cxn modelId="{41E80A0C-0B15-4ED9-9E2B-F7495FC570FA}" type="presParOf" srcId="{21B3E103-4980-4961-9E92-EE0B524DC27E}" destId="{5573F5E0-9C02-407D-A5C5-963DD3D55006}" srcOrd="8" destOrd="0" presId="urn:microsoft.com/office/officeart/2011/layout/RadialPictureList"/>
    <dgm:cxn modelId="{6FC54E48-AA03-42E7-B67F-C5097F1C46DB}" type="presParOf" srcId="{5573F5E0-9C02-407D-A5C5-963DD3D55006}" destId="{38AF9EB9-0BDC-4EBD-8265-B02A3C0C8525}" srcOrd="0" destOrd="0" presId="urn:microsoft.com/office/officeart/2011/layout/RadialPictureList"/>
    <dgm:cxn modelId="{69A7EFF3-5C2D-41A2-8700-53967AE6B4EE}" type="presParOf" srcId="{21B3E103-4980-4961-9E92-EE0B524DC27E}" destId="{749D25AE-E4CF-4704-8969-9BF2BF33EA35}" srcOrd="9"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2F0176-C533-49DD-B1C5-24E43E938F73}" type="doc">
      <dgm:prSet loTypeId="urn:microsoft.com/office/officeart/2005/8/layout/hProcess7" loCatId="process" qsTypeId="urn:microsoft.com/office/officeart/2005/8/quickstyle/3d6" qsCatId="3D" csTypeId="urn:microsoft.com/office/officeart/2005/8/colors/colorful5" csCatId="colorful" phldr="1"/>
      <dgm:spPr/>
      <dgm:t>
        <a:bodyPr/>
        <a:lstStyle/>
        <a:p>
          <a:endParaRPr lang="en-CA"/>
        </a:p>
      </dgm:t>
    </dgm:pt>
    <dgm:pt modelId="{74E4ABFD-B517-4C9A-9977-57E0AB1B3F04}">
      <dgm:prSet/>
      <dgm:spPr/>
      <dgm:t>
        <a:bodyPr/>
        <a:lstStyle/>
        <a:p>
          <a:pPr rtl="0"/>
          <a:r>
            <a:rPr lang="en-CA" dirty="0">
              <a:latin typeface="Calibri" panose="020F0502020204030204" pitchFamily="34" charset="0"/>
              <a:cs typeface="Calibri" panose="020F0502020204030204" pitchFamily="34" charset="0"/>
            </a:rPr>
            <a:t>Step 1</a:t>
          </a:r>
        </a:p>
      </dgm:t>
    </dgm:pt>
    <dgm:pt modelId="{4E725AAF-AD52-4B28-805D-7D96DD7AF0E9}" type="parTrans" cxnId="{A1826F24-9E15-4E89-9369-C0F3CC6BF885}">
      <dgm:prSet/>
      <dgm:spPr/>
      <dgm:t>
        <a:bodyPr/>
        <a:lstStyle/>
        <a:p>
          <a:endParaRPr lang="en-CA">
            <a:latin typeface="Calibri" panose="020F0502020204030204" pitchFamily="34" charset="0"/>
            <a:cs typeface="Calibri" panose="020F0502020204030204" pitchFamily="34" charset="0"/>
          </a:endParaRPr>
        </a:p>
      </dgm:t>
    </dgm:pt>
    <dgm:pt modelId="{3F413028-C84C-4F57-9D64-78BB53C706EF}" type="sibTrans" cxnId="{A1826F24-9E15-4E89-9369-C0F3CC6BF885}">
      <dgm:prSet/>
      <dgm:spPr/>
      <dgm:t>
        <a:bodyPr/>
        <a:lstStyle/>
        <a:p>
          <a:endParaRPr lang="en-CA">
            <a:latin typeface="Calibri" panose="020F0502020204030204" pitchFamily="34" charset="0"/>
            <a:cs typeface="Calibri" panose="020F0502020204030204" pitchFamily="34" charset="0"/>
          </a:endParaRPr>
        </a:p>
      </dgm:t>
    </dgm:pt>
    <dgm:pt modelId="{661000B0-E464-4528-9D1E-138B290B40C3}">
      <dgm:prSet/>
      <dgm:spPr/>
      <dgm:t>
        <a:bodyPr/>
        <a:lstStyle/>
        <a:p>
          <a:pPr rtl="0"/>
          <a:r>
            <a:rPr lang="en-CA" dirty="0">
              <a:latin typeface="Calibri" panose="020F0502020204030204" pitchFamily="34" charset="0"/>
              <a:cs typeface="Calibri" panose="020F0502020204030204" pitchFamily="34" charset="0"/>
            </a:rPr>
            <a:t>Step 2</a:t>
          </a:r>
        </a:p>
      </dgm:t>
    </dgm:pt>
    <dgm:pt modelId="{18D2D79D-4910-4CE8-9F23-634AC7991FDD}" type="parTrans" cxnId="{DDB8F28A-4C57-4E93-AD4F-F669E5F7B270}">
      <dgm:prSet/>
      <dgm:spPr/>
      <dgm:t>
        <a:bodyPr/>
        <a:lstStyle/>
        <a:p>
          <a:endParaRPr lang="en-CA">
            <a:latin typeface="Calibri" panose="020F0502020204030204" pitchFamily="34" charset="0"/>
            <a:cs typeface="Calibri" panose="020F0502020204030204" pitchFamily="34" charset="0"/>
          </a:endParaRPr>
        </a:p>
      </dgm:t>
    </dgm:pt>
    <dgm:pt modelId="{F2C1358C-8D92-49C3-926D-7320B2C18A9E}" type="sibTrans" cxnId="{DDB8F28A-4C57-4E93-AD4F-F669E5F7B270}">
      <dgm:prSet/>
      <dgm:spPr/>
      <dgm:t>
        <a:bodyPr/>
        <a:lstStyle/>
        <a:p>
          <a:endParaRPr lang="en-CA">
            <a:latin typeface="Calibri" panose="020F0502020204030204" pitchFamily="34" charset="0"/>
            <a:cs typeface="Calibri" panose="020F0502020204030204" pitchFamily="34" charset="0"/>
          </a:endParaRPr>
        </a:p>
      </dgm:t>
    </dgm:pt>
    <dgm:pt modelId="{ECB33FC2-D355-4367-9D5A-483F655CBD1F}">
      <dgm:prSet/>
      <dgm:spPr/>
      <dgm:t>
        <a:bodyPr/>
        <a:lstStyle/>
        <a:p>
          <a:pPr rtl="0"/>
          <a:r>
            <a:rPr lang="en-CA" dirty="0">
              <a:latin typeface="Calibri" panose="020F0502020204030204" pitchFamily="34" charset="0"/>
              <a:cs typeface="Calibri" panose="020F0502020204030204" pitchFamily="34" charset="0"/>
            </a:rPr>
            <a:t>Step 3</a:t>
          </a:r>
        </a:p>
      </dgm:t>
    </dgm:pt>
    <dgm:pt modelId="{DB14A684-85D5-46EB-93F9-AA949D34AE26}" type="parTrans" cxnId="{39A5E94A-545C-49BF-8F3C-D63E922817D3}">
      <dgm:prSet/>
      <dgm:spPr/>
      <dgm:t>
        <a:bodyPr/>
        <a:lstStyle/>
        <a:p>
          <a:endParaRPr lang="en-CA">
            <a:latin typeface="Calibri" panose="020F0502020204030204" pitchFamily="34" charset="0"/>
            <a:cs typeface="Calibri" panose="020F0502020204030204" pitchFamily="34" charset="0"/>
          </a:endParaRPr>
        </a:p>
      </dgm:t>
    </dgm:pt>
    <dgm:pt modelId="{28C3F7E2-7040-4193-8E79-067BEBD8A374}" type="sibTrans" cxnId="{39A5E94A-545C-49BF-8F3C-D63E922817D3}">
      <dgm:prSet/>
      <dgm:spPr/>
      <dgm:t>
        <a:bodyPr/>
        <a:lstStyle/>
        <a:p>
          <a:endParaRPr lang="en-CA">
            <a:latin typeface="Calibri" panose="020F0502020204030204" pitchFamily="34" charset="0"/>
            <a:cs typeface="Calibri" panose="020F0502020204030204" pitchFamily="34" charset="0"/>
          </a:endParaRPr>
        </a:p>
      </dgm:t>
    </dgm:pt>
    <dgm:pt modelId="{02D1F3F7-EFE8-478F-B6A3-FB54706D4ABD}">
      <dgm:prSet/>
      <dgm:spPr/>
      <dgm:t>
        <a:bodyPr/>
        <a:lstStyle/>
        <a:p>
          <a:pPr rtl="0"/>
          <a:r>
            <a:rPr lang="en-CA">
              <a:latin typeface="Calibri" panose="020F0502020204030204" pitchFamily="34" charset="0"/>
              <a:cs typeface="Calibri" panose="020F0502020204030204" pitchFamily="34" charset="0"/>
            </a:rPr>
            <a:t>Address </a:t>
          </a:r>
          <a:r>
            <a:rPr lang="en-CA" dirty="0">
              <a:latin typeface="Calibri" panose="020F0502020204030204" pitchFamily="34" charset="0"/>
              <a:cs typeface="Calibri" panose="020F0502020204030204" pitchFamily="34" charset="0"/>
            </a:rPr>
            <a:t>your target market</a:t>
          </a:r>
        </a:p>
      </dgm:t>
    </dgm:pt>
    <dgm:pt modelId="{4A2E29AB-D482-4F6D-B697-AB03A65BC9D2}" type="parTrans" cxnId="{826CBAFD-8174-429F-ABBC-792D606546C2}">
      <dgm:prSet/>
      <dgm:spPr/>
      <dgm:t>
        <a:bodyPr/>
        <a:lstStyle/>
        <a:p>
          <a:endParaRPr lang="en-CA">
            <a:latin typeface="Calibri" panose="020F0502020204030204" pitchFamily="34" charset="0"/>
            <a:cs typeface="Calibri" panose="020F0502020204030204" pitchFamily="34" charset="0"/>
          </a:endParaRPr>
        </a:p>
      </dgm:t>
    </dgm:pt>
    <dgm:pt modelId="{6B9C5E3B-D974-47AF-9AC6-72EB637DE617}" type="sibTrans" cxnId="{826CBAFD-8174-429F-ABBC-792D606546C2}">
      <dgm:prSet/>
      <dgm:spPr/>
      <dgm:t>
        <a:bodyPr/>
        <a:lstStyle/>
        <a:p>
          <a:endParaRPr lang="en-CA">
            <a:latin typeface="Calibri" panose="020F0502020204030204" pitchFamily="34" charset="0"/>
            <a:cs typeface="Calibri" panose="020F0502020204030204" pitchFamily="34" charset="0"/>
          </a:endParaRPr>
        </a:p>
      </dgm:t>
    </dgm:pt>
    <dgm:pt modelId="{30636716-DFA3-4482-BC34-686A8797D767}">
      <dgm:prSet/>
      <dgm:spPr/>
      <dgm:t>
        <a:bodyPr/>
        <a:lstStyle/>
        <a:p>
          <a:pPr rtl="0"/>
          <a:r>
            <a:rPr lang="en-CA">
              <a:latin typeface="Calibri" panose="020F0502020204030204" pitchFamily="34" charset="0"/>
              <a:cs typeface="Calibri" panose="020F0502020204030204" pitchFamily="34" charset="0"/>
            </a:rPr>
            <a:t>Show the unique value you provide for them</a:t>
          </a:r>
        </a:p>
      </dgm:t>
    </dgm:pt>
    <dgm:pt modelId="{233A5437-A172-4A8C-9A5E-89CBB81E6F94}" type="parTrans" cxnId="{43C910DF-C593-42EF-928A-3C4269C728D5}">
      <dgm:prSet/>
      <dgm:spPr/>
      <dgm:t>
        <a:bodyPr/>
        <a:lstStyle/>
        <a:p>
          <a:endParaRPr lang="en-CA">
            <a:latin typeface="Calibri" panose="020F0502020204030204" pitchFamily="34" charset="0"/>
            <a:cs typeface="Calibri" panose="020F0502020204030204" pitchFamily="34" charset="0"/>
          </a:endParaRPr>
        </a:p>
      </dgm:t>
    </dgm:pt>
    <dgm:pt modelId="{350A772A-280C-4ECA-A83B-95E6DB8E6C9F}" type="sibTrans" cxnId="{43C910DF-C593-42EF-928A-3C4269C728D5}">
      <dgm:prSet/>
      <dgm:spPr/>
      <dgm:t>
        <a:bodyPr/>
        <a:lstStyle/>
        <a:p>
          <a:endParaRPr lang="en-CA">
            <a:latin typeface="Calibri" panose="020F0502020204030204" pitchFamily="34" charset="0"/>
            <a:cs typeface="Calibri" panose="020F0502020204030204" pitchFamily="34" charset="0"/>
          </a:endParaRPr>
        </a:p>
      </dgm:t>
    </dgm:pt>
    <dgm:pt modelId="{307C3360-6D0D-4055-A811-6C1F3C3B2391}">
      <dgm:prSet/>
      <dgm:spPr/>
      <dgm:t>
        <a:bodyPr/>
        <a:lstStyle/>
        <a:p>
          <a:pPr rtl="0"/>
          <a:r>
            <a:rPr lang="en-CA">
              <a:latin typeface="Calibri" panose="020F0502020204030204" pitchFamily="34" charset="0"/>
              <a:cs typeface="Calibri" panose="020F0502020204030204" pitchFamily="34" charset="0"/>
            </a:rPr>
            <a:t>Demonstrate </a:t>
          </a:r>
          <a:r>
            <a:rPr lang="en-CA" dirty="0">
              <a:latin typeface="Calibri" panose="020F0502020204030204" pitchFamily="34" charset="0"/>
              <a:cs typeface="Calibri" panose="020F0502020204030204" pitchFamily="34" charset="0"/>
            </a:rPr>
            <a:t>why they should believe you</a:t>
          </a:r>
        </a:p>
      </dgm:t>
    </dgm:pt>
    <dgm:pt modelId="{C8740FB4-A39E-4E94-B7E2-8567C0B01236}" type="parTrans" cxnId="{F5D3A737-B62D-4FD5-AC74-478061FC97B7}">
      <dgm:prSet/>
      <dgm:spPr/>
      <dgm:t>
        <a:bodyPr/>
        <a:lstStyle/>
        <a:p>
          <a:endParaRPr lang="en-CA">
            <a:latin typeface="Calibri" panose="020F0502020204030204" pitchFamily="34" charset="0"/>
            <a:cs typeface="Calibri" panose="020F0502020204030204" pitchFamily="34" charset="0"/>
          </a:endParaRPr>
        </a:p>
      </dgm:t>
    </dgm:pt>
    <dgm:pt modelId="{2F68FFE8-9C2B-4E26-91A1-76E4203D8C06}" type="sibTrans" cxnId="{F5D3A737-B62D-4FD5-AC74-478061FC97B7}">
      <dgm:prSet/>
      <dgm:spPr/>
      <dgm:t>
        <a:bodyPr/>
        <a:lstStyle/>
        <a:p>
          <a:endParaRPr lang="en-CA">
            <a:latin typeface="Calibri" panose="020F0502020204030204" pitchFamily="34" charset="0"/>
            <a:cs typeface="Calibri" panose="020F0502020204030204" pitchFamily="34" charset="0"/>
          </a:endParaRPr>
        </a:p>
      </dgm:t>
    </dgm:pt>
    <dgm:pt modelId="{5EDDFE70-DC9E-4E0C-AD5E-54C89257137B}" type="pres">
      <dgm:prSet presAssocID="{D62F0176-C533-49DD-B1C5-24E43E938F73}" presName="Name0" presStyleCnt="0">
        <dgm:presLayoutVars>
          <dgm:dir/>
          <dgm:animLvl val="lvl"/>
          <dgm:resizeHandles val="exact"/>
        </dgm:presLayoutVars>
      </dgm:prSet>
      <dgm:spPr/>
    </dgm:pt>
    <dgm:pt modelId="{D9BA0014-E38D-436F-88FC-C64EE7B7000B}" type="pres">
      <dgm:prSet presAssocID="{74E4ABFD-B517-4C9A-9977-57E0AB1B3F04}" presName="compositeNode" presStyleCnt="0">
        <dgm:presLayoutVars>
          <dgm:bulletEnabled val="1"/>
        </dgm:presLayoutVars>
      </dgm:prSet>
      <dgm:spPr/>
    </dgm:pt>
    <dgm:pt modelId="{661CCCE3-71A8-478B-AE5D-0AB868BCB974}" type="pres">
      <dgm:prSet presAssocID="{74E4ABFD-B517-4C9A-9977-57E0AB1B3F04}" presName="bgRect" presStyleLbl="node1" presStyleIdx="0" presStyleCnt="3"/>
      <dgm:spPr/>
    </dgm:pt>
    <dgm:pt modelId="{5499C73F-A310-4541-AB04-D4BDDF3EEF6E}" type="pres">
      <dgm:prSet presAssocID="{74E4ABFD-B517-4C9A-9977-57E0AB1B3F04}" presName="parentNode" presStyleLbl="node1" presStyleIdx="0" presStyleCnt="3">
        <dgm:presLayoutVars>
          <dgm:chMax val="0"/>
          <dgm:bulletEnabled val="1"/>
        </dgm:presLayoutVars>
      </dgm:prSet>
      <dgm:spPr/>
    </dgm:pt>
    <dgm:pt modelId="{F4C0E5C4-37B0-4B0B-822C-D6F2FC04979F}" type="pres">
      <dgm:prSet presAssocID="{74E4ABFD-B517-4C9A-9977-57E0AB1B3F04}" presName="childNode" presStyleLbl="node1" presStyleIdx="0" presStyleCnt="3">
        <dgm:presLayoutVars>
          <dgm:bulletEnabled val="1"/>
        </dgm:presLayoutVars>
      </dgm:prSet>
      <dgm:spPr/>
    </dgm:pt>
    <dgm:pt modelId="{521EF1F2-F3E3-4876-9C2F-735A149770B8}" type="pres">
      <dgm:prSet presAssocID="{3F413028-C84C-4F57-9D64-78BB53C706EF}" presName="hSp" presStyleCnt="0"/>
      <dgm:spPr/>
    </dgm:pt>
    <dgm:pt modelId="{5992C1F8-8FDF-482C-BC6D-6F408E4B5D92}" type="pres">
      <dgm:prSet presAssocID="{3F413028-C84C-4F57-9D64-78BB53C706EF}" presName="vProcSp" presStyleCnt="0"/>
      <dgm:spPr/>
    </dgm:pt>
    <dgm:pt modelId="{26FDFFD8-BA56-4CC6-9B1D-C59DA6188B19}" type="pres">
      <dgm:prSet presAssocID="{3F413028-C84C-4F57-9D64-78BB53C706EF}" presName="vSp1" presStyleCnt="0"/>
      <dgm:spPr/>
    </dgm:pt>
    <dgm:pt modelId="{4FAE113D-07FB-4432-89D9-83C8DC362436}" type="pres">
      <dgm:prSet presAssocID="{3F413028-C84C-4F57-9D64-78BB53C706EF}" presName="simulatedConn" presStyleLbl="solidFgAcc1" presStyleIdx="0" presStyleCnt="2"/>
      <dgm:spPr/>
    </dgm:pt>
    <dgm:pt modelId="{BB31255A-50C4-4EC2-A2D7-7BFE8B944AC7}" type="pres">
      <dgm:prSet presAssocID="{3F413028-C84C-4F57-9D64-78BB53C706EF}" presName="vSp2" presStyleCnt="0"/>
      <dgm:spPr/>
    </dgm:pt>
    <dgm:pt modelId="{CEB200D8-5734-432D-881E-348EFAAC0C44}" type="pres">
      <dgm:prSet presAssocID="{3F413028-C84C-4F57-9D64-78BB53C706EF}" presName="sibTrans" presStyleCnt="0"/>
      <dgm:spPr/>
    </dgm:pt>
    <dgm:pt modelId="{FD2F1196-4706-4242-AB5E-01E9BFA153D1}" type="pres">
      <dgm:prSet presAssocID="{661000B0-E464-4528-9D1E-138B290B40C3}" presName="compositeNode" presStyleCnt="0">
        <dgm:presLayoutVars>
          <dgm:bulletEnabled val="1"/>
        </dgm:presLayoutVars>
      </dgm:prSet>
      <dgm:spPr/>
    </dgm:pt>
    <dgm:pt modelId="{59F6E3AC-002F-44A4-AA90-D0F27C8B2803}" type="pres">
      <dgm:prSet presAssocID="{661000B0-E464-4528-9D1E-138B290B40C3}" presName="bgRect" presStyleLbl="node1" presStyleIdx="1" presStyleCnt="3"/>
      <dgm:spPr/>
    </dgm:pt>
    <dgm:pt modelId="{1EEDBC7F-69BF-42FE-ACAD-0316FE053DD0}" type="pres">
      <dgm:prSet presAssocID="{661000B0-E464-4528-9D1E-138B290B40C3}" presName="parentNode" presStyleLbl="node1" presStyleIdx="1" presStyleCnt="3">
        <dgm:presLayoutVars>
          <dgm:chMax val="0"/>
          <dgm:bulletEnabled val="1"/>
        </dgm:presLayoutVars>
      </dgm:prSet>
      <dgm:spPr/>
    </dgm:pt>
    <dgm:pt modelId="{DE2079ED-90B7-48CB-AD5F-CECE670CC3A8}" type="pres">
      <dgm:prSet presAssocID="{661000B0-E464-4528-9D1E-138B290B40C3}" presName="childNode" presStyleLbl="node1" presStyleIdx="1" presStyleCnt="3">
        <dgm:presLayoutVars>
          <dgm:bulletEnabled val="1"/>
        </dgm:presLayoutVars>
      </dgm:prSet>
      <dgm:spPr/>
    </dgm:pt>
    <dgm:pt modelId="{7AF70525-4330-4DAB-8518-11B0B4CBEFBC}" type="pres">
      <dgm:prSet presAssocID="{F2C1358C-8D92-49C3-926D-7320B2C18A9E}" presName="hSp" presStyleCnt="0"/>
      <dgm:spPr/>
    </dgm:pt>
    <dgm:pt modelId="{1C531F26-FDE3-4DA7-A138-DB3479FAC564}" type="pres">
      <dgm:prSet presAssocID="{F2C1358C-8D92-49C3-926D-7320B2C18A9E}" presName="vProcSp" presStyleCnt="0"/>
      <dgm:spPr/>
    </dgm:pt>
    <dgm:pt modelId="{1EE0EACE-647C-407E-A56E-BF18BD65CEE6}" type="pres">
      <dgm:prSet presAssocID="{F2C1358C-8D92-49C3-926D-7320B2C18A9E}" presName="vSp1" presStyleCnt="0"/>
      <dgm:spPr/>
    </dgm:pt>
    <dgm:pt modelId="{169F242B-6AF2-49DF-A5B6-159B7293F975}" type="pres">
      <dgm:prSet presAssocID="{F2C1358C-8D92-49C3-926D-7320B2C18A9E}" presName="simulatedConn" presStyleLbl="solidFgAcc1" presStyleIdx="1" presStyleCnt="2"/>
      <dgm:spPr/>
    </dgm:pt>
    <dgm:pt modelId="{FC251874-4A98-469B-9133-DB3FC50E938B}" type="pres">
      <dgm:prSet presAssocID="{F2C1358C-8D92-49C3-926D-7320B2C18A9E}" presName="vSp2" presStyleCnt="0"/>
      <dgm:spPr/>
    </dgm:pt>
    <dgm:pt modelId="{FE08A01A-9346-4A77-95D3-901F389EC34F}" type="pres">
      <dgm:prSet presAssocID="{F2C1358C-8D92-49C3-926D-7320B2C18A9E}" presName="sibTrans" presStyleCnt="0"/>
      <dgm:spPr/>
    </dgm:pt>
    <dgm:pt modelId="{781D3C06-8BE9-43FB-B84E-E0E457D86754}" type="pres">
      <dgm:prSet presAssocID="{ECB33FC2-D355-4367-9D5A-483F655CBD1F}" presName="compositeNode" presStyleCnt="0">
        <dgm:presLayoutVars>
          <dgm:bulletEnabled val="1"/>
        </dgm:presLayoutVars>
      </dgm:prSet>
      <dgm:spPr/>
    </dgm:pt>
    <dgm:pt modelId="{29430BFF-C73B-4769-BC5C-9B04E1B9664D}" type="pres">
      <dgm:prSet presAssocID="{ECB33FC2-D355-4367-9D5A-483F655CBD1F}" presName="bgRect" presStyleLbl="node1" presStyleIdx="2" presStyleCnt="3"/>
      <dgm:spPr/>
    </dgm:pt>
    <dgm:pt modelId="{AC32B018-31CB-4521-8B73-256D408D29EC}" type="pres">
      <dgm:prSet presAssocID="{ECB33FC2-D355-4367-9D5A-483F655CBD1F}" presName="parentNode" presStyleLbl="node1" presStyleIdx="2" presStyleCnt="3">
        <dgm:presLayoutVars>
          <dgm:chMax val="0"/>
          <dgm:bulletEnabled val="1"/>
        </dgm:presLayoutVars>
      </dgm:prSet>
      <dgm:spPr/>
    </dgm:pt>
    <dgm:pt modelId="{C8F73310-FE64-4BE8-B312-B30FB340E4DA}" type="pres">
      <dgm:prSet presAssocID="{ECB33FC2-D355-4367-9D5A-483F655CBD1F}" presName="childNode" presStyleLbl="node1" presStyleIdx="2" presStyleCnt="3">
        <dgm:presLayoutVars>
          <dgm:bulletEnabled val="1"/>
        </dgm:presLayoutVars>
      </dgm:prSet>
      <dgm:spPr/>
    </dgm:pt>
  </dgm:ptLst>
  <dgm:cxnLst>
    <dgm:cxn modelId="{33FDEB16-A85D-4BBD-AB87-70ED95DFCB5C}" type="presOf" srcId="{ECB33FC2-D355-4367-9D5A-483F655CBD1F}" destId="{29430BFF-C73B-4769-BC5C-9B04E1B9664D}" srcOrd="0" destOrd="0" presId="urn:microsoft.com/office/officeart/2005/8/layout/hProcess7"/>
    <dgm:cxn modelId="{A1826F24-9E15-4E89-9369-C0F3CC6BF885}" srcId="{D62F0176-C533-49DD-B1C5-24E43E938F73}" destId="{74E4ABFD-B517-4C9A-9977-57E0AB1B3F04}" srcOrd="0" destOrd="0" parTransId="{4E725AAF-AD52-4B28-805D-7D96DD7AF0E9}" sibTransId="{3F413028-C84C-4F57-9D64-78BB53C706EF}"/>
    <dgm:cxn modelId="{63CC8329-344D-4A28-A29E-A0B72C26ECDE}" type="presOf" srcId="{74E4ABFD-B517-4C9A-9977-57E0AB1B3F04}" destId="{661CCCE3-71A8-478B-AE5D-0AB868BCB974}" srcOrd="0" destOrd="0" presId="urn:microsoft.com/office/officeart/2005/8/layout/hProcess7"/>
    <dgm:cxn modelId="{F5D3A737-B62D-4FD5-AC74-478061FC97B7}" srcId="{ECB33FC2-D355-4367-9D5A-483F655CBD1F}" destId="{307C3360-6D0D-4055-A811-6C1F3C3B2391}" srcOrd="0" destOrd="0" parTransId="{C8740FB4-A39E-4E94-B7E2-8567C0B01236}" sibTransId="{2F68FFE8-9C2B-4E26-91A1-76E4203D8C06}"/>
    <dgm:cxn modelId="{A7CA8368-099A-4ADC-97F0-35E668690B6A}" type="presOf" srcId="{02D1F3F7-EFE8-478F-B6A3-FB54706D4ABD}" destId="{F4C0E5C4-37B0-4B0B-822C-D6F2FC04979F}" srcOrd="0" destOrd="0" presId="urn:microsoft.com/office/officeart/2005/8/layout/hProcess7"/>
    <dgm:cxn modelId="{39A5E94A-545C-49BF-8F3C-D63E922817D3}" srcId="{D62F0176-C533-49DD-B1C5-24E43E938F73}" destId="{ECB33FC2-D355-4367-9D5A-483F655CBD1F}" srcOrd="2" destOrd="0" parTransId="{DB14A684-85D5-46EB-93F9-AA949D34AE26}" sibTransId="{28C3F7E2-7040-4193-8E79-067BEBD8A374}"/>
    <dgm:cxn modelId="{59DD3A72-5996-474F-9E67-14BA66C67847}" type="presOf" srcId="{661000B0-E464-4528-9D1E-138B290B40C3}" destId="{1EEDBC7F-69BF-42FE-ACAD-0316FE053DD0}" srcOrd="1" destOrd="0" presId="urn:microsoft.com/office/officeart/2005/8/layout/hProcess7"/>
    <dgm:cxn modelId="{DDB8F28A-4C57-4E93-AD4F-F669E5F7B270}" srcId="{D62F0176-C533-49DD-B1C5-24E43E938F73}" destId="{661000B0-E464-4528-9D1E-138B290B40C3}" srcOrd="1" destOrd="0" parTransId="{18D2D79D-4910-4CE8-9F23-634AC7991FDD}" sibTransId="{F2C1358C-8D92-49C3-926D-7320B2C18A9E}"/>
    <dgm:cxn modelId="{60B9BCA0-7A12-4724-88DD-FC852BD57D04}" type="presOf" srcId="{30636716-DFA3-4482-BC34-686A8797D767}" destId="{DE2079ED-90B7-48CB-AD5F-CECE670CC3A8}" srcOrd="0" destOrd="0" presId="urn:microsoft.com/office/officeart/2005/8/layout/hProcess7"/>
    <dgm:cxn modelId="{74F63FA6-FE56-40BC-A845-C817C5A5168E}" type="presOf" srcId="{307C3360-6D0D-4055-A811-6C1F3C3B2391}" destId="{C8F73310-FE64-4BE8-B312-B30FB340E4DA}" srcOrd="0" destOrd="0" presId="urn:microsoft.com/office/officeart/2005/8/layout/hProcess7"/>
    <dgm:cxn modelId="{859027B6-AC9E-46E9-8419-328227A4797E}" type="presOf" srcId="{ECB33FC2-D355-4367-9D5A-483F655CBD1F}" destId="{AC32B018-31CB-4521-8B73-256D408D29EC}" srcOrd="1" destOrd="0" presId="urn:microsoft.com/office/officeart/2005/8/layout/hProcess7"/>
    <dgm:cxn modelId="{9BB62EB7-05A2-4EE3-A94A-EB2F975A6755}" type="presOf" srcId="{D62F0176-C533-49DD-B1C5-24E43E938F73}" destId="{5EDDFE70-DC9E-4E0C-AD5E-54C89257137B}" srcOrd="0" destOrd="0" presId="urn:microsoft.com/office/officeart/2005/8/layout/hProcess7"/>
    <dgm:cxn modelId="{D68BC7C8-D2E3-46AA-BD69-E5D060DAC820}" type="presOf" srcId="{74E4ABFD-B517-4C9A-9977-57E0AB1B3F04}" destId="{5499C73F-A310-4541-AB04-D4BDDF3EEF6E}" srcOrd="1" destOrd="0" presId="urn:microsoft.com/office/officeart/2005/8/layout/hProcess7"/>
    <dgm:cxn modelId="{C11EEFC9-3383-4D43-82C5-39976BD1FB01}" type="presOf" srcId="{661000B0-E464-4528-9D1E-138B290B40C3}" destId="{59F6E3AC-002F-44A4-AA90-D0F27C8B2803}" srcOrd="0" destOrd="0" presId="urn:microsoft.com/office/officeart/2005/8/layout/hProcess7"/>
    <dgm:cxn modelId="{43C910DF-C593-42EF-928A-3C4269C728D5}" srcId="{661000B0-E464-4528-9D1E-138B290B40C3}" destId="{30636716-DFA3-4482-BC34-686A8797D767}" srcOrd="0" destOrd="0" parTransId="{233A5437-A172-4A8C-9A5E-89CBB81E6F94}" sibTransId="{350A772A-280C-4ECA-A83B-95E6DB8E6C9F}"/>
    <dgm:cxn modelId="{826CBAFD-8174-429F-ABBC-792D606546C2}" srcId="{74E4ABFD-B517-4C9A-9977-57E0AB1B3F04}" destId="{02D1F3F7-EFE8-478F-B6A3-FB54706D4ABD}" srcOrd="0" destOrd="0" parTransId="{4A2E29AB-D482-4F6D-B697-AB03A65BC9D2}" sibTransId="{6B9C5E3B-D974-47AF-9AC6-72EB637DE617}"/>
    <dgm:cxn modelId="{79570976-12DB-4D90-8459-C57D10B8CFE7}" type="presParOf" srcId="{5EDDFE70-DC9E-4E0C-AD5E-54C89257137B}" destId="{D9BA0014-E38D-436F-88FC-C64EE7B7000B}" srcOrd="0" destOrd="0" presId="urn:microsoft.com/office/officeart/2005/8/layout/hProcess7"/>
    <dgm:cxn modelId="{202C989A-8B43-4819-99AE-B81F0BE3661F}" type="presParOf" srcId="{D9BA0014-E38D-436F-88FC-C64EE7B7000B}" destId="{661CCCE3-71A8-478B-AE5D-0AB868BCB974}" srcOrd="0" destOrd="0" presId="urn:microsoft.com/office/officeart/2005/8/layout/hProcess7"/>
    <dgm:cxn modelId="{740FEF67-8D82-43BF-BBA7-C7B3513C7623}" type="presParOf" srcId="{D9BA0014-E38D-436F-88FC-C64EE7B7000B}" destId="{5499C73F-A310-4541-AB04-D4BDDF3EEF6E}" srcOrd="1" destOrd="0" presId="urn:microsoft.com/office/officeart/2005/8/layout/hProcess7"/>
    <dgm:cxn modelId="{DF145EB2-A281-42D0-8C23-F1BB7117779E}" type="presParOf" srcId="{D9BA0014-E38D-436F-88FC-C64EE7B7000B}" destId="{F4C0E5C4-37B0-4B0B-822C-D6F2FC04979F}" srcOrd="2" destOrd="0" presId="urn:microsoft.com/office/officeart/2005/8/layout/hProcess7"/>
    <dgm:cxn modelId="{4B4C4787-55BC-46FE-A3CF-6FEF5C2D4FA9}" type="presParOf" srcId="{5EDDFE70-DC9E-4E0C-AD5E-54C89257137B}" destId="{521EF1F2-F3E3-4876-9C2F-735A149770B8}" srcOrd="1" destOrd="0" presId="urn:microsoft.com/office/officeart/2005/8/layout/hProcess7"/>
    <dgm:cxn modelId="{ED0B6165-5FA5-4968-8723-E001733562A5}" type="presParOf" srcId="{5EDDFE70-DC9E-4E0C-AD5E-54C89257137B}" destId="{5992C1F8-8FDF-482C-BC6D-6F408E4B5D92}" srcOrd="2" destOrd="0" presId="urn:microsoft.com/office/officeart/2005/8/layout/hProcess7"/>
    <dgm:cxn modelId="{03668CBE-CC71-4AC9-8A38-DCC589451BE8}" type="presParOf" srcId="{5992C1F8-8FDF-482C-BC6D-6F408E4B5D92}" destId="{26FDFFD8-BA56-4CC6-9B1D-C59DA6188B19}" srcOrd="0" destOrd="0" presId="urn:microsoft.com/office/officeart/2005/8/layout/hProcess7"/>
    <dgm:cxn modelId="{DF821813-184C-4BCA-BD93-1FCC0FF70CB0}" type="presParOf" srcId="{5992C1F8-8FDF-482C-BC6D-6F408E4B5D92}" destId="{4FAE113D-07FB-4432-89D9-83C8DC362436}" srcOrd="1" destOrd="0" presId="urn:microsoft.com/office/officeart/2005/8/layout/hProcess7"/>
    <dgm:cxn modelId="{CA34BCCF-E440-47D6-A263-91E9F039C3B7}" type="presParOf" srcId="{5992C1F8-8FDF-482C-BC6D-6F408E4B5D92}" destId="{BB31255A-50C4-4EC2-A2D7-7BFE8B944AC7}" srcOrd="2" destOrd="0" presId="urn:microsoft.com/office/officeart/2005/8/layout/hProcess7"/>
    <dgm:cxn modelId="{D545794F-C65E-4523-973F-987C71CEB098}" type="presParOf" srcId="{5EDDFE70-DC9E-4E0C-AD5E-54C89257137B}" destId="{CEB200D8-5734-432D-881E-348EFAAC0C44}" srcOrd="3" destOrd="0" presId="urn:microsoft.com/office/officeart/2005/8/layout/hProcess7"/>
    <dgm:cxn modelId="{01F379F3-0A20-4660-B934-0E865F930FF2}" type="presParOf" srcId="{5EDDFE70-DC9E-4E0C-AD5E-54C89257137B}" destId="{FD2F1196-4706-4242-AB5E-01E9BFA153D1}" srcOrd="4" destOrd="0" presId="urn:microsoft.com/office/officeart/2005/8/layout/hProcess7"/>
    <dgm:cxn modelId="{09961E92-B34B-44CC-9503-3C33D91081C6}" type="presParOf" srcId="{FD2F1196-4706-4242-AB5E-01E9BFA153D1}" destId="{59F6E3AC-002F-44A4-AA90-D0F27C8B2803}" srcOrd="0" destOrd="0" presId="urn:microsoft.com/office/officeart/2005/8/layout/hProcess7"/>
    <dgm:cxn modelId="{2B9EDD90-B646-43C0-AEC0-B24B369BC444}" type="presParOf" srcId="{FD2F1196-4706-4242-AB5E-01E9BFA153D1}" destId="{1EEDBC7F-69BF-42FE-ACAD-0316FE053DD0}" srcOrd="1" destOrd="0" presId="urn:microsoft.com/office/officeart/2005/8/layout/hProcess7"/>
    <dgm:cxn modelId="{BB3C81A2-C884-4658-8F34-3605EA3C6DCE}" type="presParOf" srcId="{FD2F1196-4706-4242-AB5E-01E9BFA153D1}" destId="{DE2079ED-90B7-48CB-AD5F-CECE670CC3A8}" srcOrd="2" destOrd="0" presId="urn:microsoft.com/office/officeart/2005/8/layout/hProcess7"/>
    <dgm:cxn modelId="{6DABE241-9591-4138-B61E-1EB3E685E483}" type="presParOf" srcId="{5EDDFE70-DC9E-4E0C-AD5E-54C89257137B}" destId="{7AF70525-4330-4DAB-8518-11B0B4CBEFBC}" srcOrd="5" destOrd="0" presId="urn:microsoft.com/office/officeart/2005/8/layout/hProcess7"/>
    <dgm:cxn modelId="{C01A8700-5C9D-433C-AD78-E0386B70018B}" type="presParOf" srcId="{5EDDFE70-DC9E-4E0C-AD5E-54C89257137B}" destId="{1C531F26-FDE3-4DA7-A138-DB3479FAC564}" srcOrd="6" destOrd="0" presId="urn:microsoft.com/office/officeart/2005/8/layout/hProcess7"/>
    <dgm:cxn modelId="{F8F34EC9-82A8-46F2-A521-FE624C28F80D}" type="presParOf" srcId="{1C531F26-FDE3-4DA7-A138-DB3479FAC564}" destId="{1EE0EACE-647C-407E-A56E-BF18BD65CEE6}" srcOrd="0" destOrd="0" presId="urn:microsoft.com/office/officeart/2005/8/layout/hProcess7"/>
    <dgm:cxn modelId="{E293AA35-F37F-45CC-801A-C67D80FDFB90}" type="presParOf" srcId="{1C531F26-FDE3-4DA7-A138-DB3479FAC564}" destId="{169F242B-6AF2-49DF-A5B6-159B7293F975}" srcOrd="1" destOrd="0" presId="urn:microsoft.com/office/officeart/2005/8/layout/hProcess7"/>
    <dgm:cxn modelId="{43A08D59-CC9A-4AF4-BD57-AEFEC6D13562}" type="presParOf" srcId="{1C531F26-FDE3-4DA7-A138-DB3479FAC564}" destId="{FC251874-4A98-469B-9133-DB3FC50E938B}" srcOrd="2" destOrd="0" presId="urn:microsoft.com/office/officeart/2005/8/layout/hProcess7"/>
    <dgm:cxn modelId="{DD489B16-26B1-4942-84FD-86DDC2040E41}" type="presParOf" srcId="{5EDDFE70-DC9E-4E0C-AD5E-54C89257137B}" destId="{FE08A01A-9346-4A77-95D3-901F389EC34F}" srcOrd="7" destOrd="0" presId="urn:microsoft.com/office/officeart/2005/8/layout/hProcess7"/>
    <dgm:cxn modelId="{BFE0606C-8268-4CB6-A634-32F5CCBAF0C0}" type="presParOf" srcId="{5EDDFE70-DC9E-4E0C-AD5E-54C89257137B}" destId="{781D3C06-8BE9-43FB-B84E-E0E457D86754}" srcOrd="8" destOrd="0" presId="urn:microsoft.com/office/officeart/2005/8/layout/hProcess7"/>
    <dgm:cxn modelId="{E6093F85-EDAE-4282-A6A5-D6E78645E38F}" type="presParOf" srcId="{781D3C06-8BE9-43FB-B84E-E0E457D86754}" destId="{29430BFF-C73B-4769-BC5C-9B04E1B9664D}" srcOrd="0" destOrd="0" presId="urn:microsoft.com/office/officeart/2005/8/layout/hProcess7"/>
    <dgm:cxn modelId="{D80E23C2-43EA-4824-A842-4AA8C4F976BC}" type="presParOf" srcId="{781D3C06-8BE9-43FB-B84E-E0E457D86754}" destId="{AC32B018-31CB-4521-8B73-256D408D29EC}" srcOrd="1" destOrd="0" presId="urn:microsoft.com/office/officeart/2005/8/layout/hProcess7"/>
    <dgm:cxn modelId="{F787D011-0931-4868-AAD4-B44ECA7CF2F3}" type="presParOf" srcId="{781D3C06-8BE9-43FB-B84E-E0E457D86754}" destId="{C8F73310-FE64-4BE8-B312-B30FB340E4DA}"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21373-393F-4ED3-B0AF-C25AEDD917D4}">
      <dsp:nvSpPr>
        <dsp:cNvPr id="0" name=""/>
        <dsp:cNvSpPr/>
      </dsp:nvSpPr>
      <dsp:spPr>
        <a:xfrm>
          <a:off x="2081570" y="1363065"/>
          <a:ext cx="2134766" cy="2134575"/>
        </a:xfrm>
        <a:prstGeom prst="ellipse">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rtl="0">
            <a:lnSpc>
              <a:spcPct val="90000"/>
            </a:lnSpc>
            <a:spcBef>
              <a:spcPct val="0"/>
            </a:spcBef>
            <a:spcAft>
              <a:spcPct val="35000"/>
            </a:spcAft>
            <a:buNone/>
          </a:pPr>
          <a:r>
            <a:rPr lang="en-CA" sz="3500" kern="1200" dirty="0">
              <a:latin typeface="Britannic Bold" panose="020B0903060703020204" pitchFamily="34" charset="0"/>
            </a:rPr>
            <a:t>FOCUS:</a:t>
          </a:r>
        </a:p>
      </dsp:txBody>
      <dsp:txXfrm>
        <a:off x="2394199" y="1675666"/>
        <a:ext cx="1509508" cy="1509373"/>
      </dsp:txXfrm>
    </dsp:sp>
    <dsp:sp modelId="{D18463FE-BD5D-49E5-BD38-4CB033C703D9}">
      <dsp:nvSpPr>
        <dsp:cNvPr id="0" name=""/>
        <dsp:cNvSpPr/>
      </dsp:nvSpPr>
      <dsp:spPr>
        <a:xfrm>
          <a:off x="980968" y="176052"/>
          <a:ext cx="4302750" cy="4485192"/>
        </a:xfrm>
        <a:prstGeom prst="blockArc">
          <a:avLst>
            <a:gd name="adj1" fmla="val 16509444"/>
            <a:gd name="adj2" fmla="val 5088054"/>
            <a:gd name="adj3" fmla="val 524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463D7F-C6C4-4AE8-B310-20AEC1B74CE0}">
      <dsp:nvSpPr>
        <dsp:cNvPr id="0" name=""/>
        <dsp:cNvSpPr/>
      </dsp:nvSpPr>
      <dsp:spPr>
        <a:xfrm>
          <a:off x="3644725" y="0"/>
          <a:ext cx="1143848" cy="1143609"/>
        </a:xfrm>
        <a:prstGeom prst="ellipse">
          <a:avLst/>
        </a:prstGeom>
        <a:blipFill rotWithShape="1">
          <a:blip xmlns:r="http://schemas.openxmlformats.org/officeDocument/2006/relationships" r:embed="rId1"/>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2B42E2D-8767-43E3-B92C-4EB338AE6DBE}">
      <dsp:nvSpPr>
        <dsp:cNvPr id="0" name=""/>
        <dsp:cNvSpPr/>
      </dsp:nvSpPr>
      <dsp:spPr>
        <a:xfrm>
          <a:off x="4875694" y="14630"/>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SEGMENTATION</a:t>
          </a:r>
        </a:p>
      </dsp:txBody>
      <dsp:txXfrm>
        <a:off x="4875694" y="14630"/>
        <a:ext cx="1531190" cy="1107033"/>
      </dsp:txXfrm>
    </dsp:sp>
    <dsp:sp modelId="{F1676626-D5B8-42DC-8A3B-D34D628475CB}">
      <dsp:nvSpPr>
        <dsp:cNvPr id="0" name=""/>
        <dsp:cNvSpPr/>
      </dsp:nvSpPr>
      <dsp:spPr>
        <a:xfrm>
          <a:off x="4489606" y="1065093"/>
          <a:ext cx="1143848" cy="1143609"/>
        </a:xfrm>
        <a:prstGeom prst="ellipse">
          <a:avLst/>
        </a:prstGeom>
        <a:blipFill rotWithShape="1">
          <a:blip xmlns:r="http://schemas.openxmlformats.org/officeDocument/2006/relationships" r:embed="rId2"/>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E1A054-19A1-471C-A331-03100AF01D03}">
      <dsp:nvSpPr>
        <dsp:cNvPr id="0" name=""/>
        <dsp:cNvSpPr/>
      </dsp:nvSpPr>
      <dsp:spPr>
        <a:xfrm>
          <a:off x="5717441" y="1085088"/>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TARGETING </a:t>
          </a:r>
        </a:p>
      </dsp:txBody>
      <dsp:txXfrm>
        <a:off x="5717441" y="1085088"/>
        <a:ext cx="1531190" cy="1107033"/>
      </dsp:txXfrm>
    </dsp:sp>
    <dsp:sp modelId="{57EF4058-83F3-4654-B060-5B9D684CF28C}">
      <dsp:nvSpPr>
        <dsp:cNvPr id="0" name=""/>
        <dsp:cNvSpPr/>
      </dsp:nvSpPr>
      <dsp:spPr>
        <a:xfrm>
          <a:off x="4485218" y="2631033"/>
          <a:ext cx="1143848" cy="1143609"/>
        </a:xfrm>
        <a:prstGeom prst="ellipse">
          <a:avLst/>
        </a:prstGeom>
        <a:blipFill rotWithShape="1">
          <a:blip xmlns:r="http://schemas.openxmlformats.org/officeDocument/2006/relationships" r:embed="rId3"/>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4B69F9D-7442-4941-959A-5504DB704584}">
      <dsp:nvSpPr>
        <dsp:cNvPr id="0" name=""/>
        <dsp:cNvSpPr/>
      </dsp:nvSpPr>
      <dsp:spPr>
        <a:xfrm>
          <a:off x="5717441" y="2649565"/>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MARKET RESEARCH</a:t>
          </a:r>
        </a:p>
      </dsp:txBody>
      <dsp:txXfrm>
        <a:off x="5717441" y="2649565"/>
        <a:ext cx="1531190" cy="1107033"/>
      </dsp:txXfrm>
    </dsp:sp>
    <dsp:sp modelId="{38AF9EB9-0BDC-4EBD-8265-B02A3C0C8525}">
      <dsp:nvSpPr>
        <dsp:cNvPr id="0" name=""/>
        <dsp:cNvSpPr/>
      </dsp:nvSpPr>
      <dsp:spPr>
        <a:xfrm>
          <a:off x="3644725" y="3733190"/>
          <a:ext cx="1143848" cy="1143609"/>
        </a:xfrm>
        <a:prstGeom prst="ellipse">
          <a:avLst/>
        </a:prstGeom>
        <a:blipFill rotWithShape="1">
          <a:blip xmlns:r="http://schemas.openxmlformats.org/officeDocument/2006/relationships" r:embed="rId4"/>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49D25AE-E4CF-4704-8969-9BF2BF33EA35}">
      <dsp:nvSpPr>
        <dsp:cNvPr id="0" name=""/>
        <dsp:cNvSpPr/>
      </dsp:nvSpPr>
      <dsp:spPr>
        <a:xfrm>
          <a:off x="4875694" y="3756599"/>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POSITIONING</a:t>
          </a:r>
        </a:p>
      </dsp:txBody>
      <dsp:txXfrm>
        <a:off x="4875694" y="3756599"/>
        <a:ext cx="1531190" cy="11070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37B484-B8D3-4140-9B72-BC60F3D75EC9}">
      <dsp:nvSpPr>
        <dsp:cNvPr id="0" name=""/>
        <dsp:cNvSpPr/>
      </dsp:nvSpPr>
      <dsp:spPr>
        <a:xfrm>
          <a:off x="1294187" y="3925"/>
          <a:ext cx="2683745" cy="230028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B8E26298-A749-40AD-BEF4-202442505CE6}">
      <dsp:nvSpPr>
        <dsp:cNvPr id="0" name=""/>
        <dsp:cNvSpPr/>
      </dsp:nvSpPr>
      <dsp:spPr>
        <a:xfrm>
          <a:off x="1294187" y="1614126"/>
          <a:ext cx="2683745" cy="552069"/>
        </a:xfrm>
        <a:prstGeom prst="rect">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rtl="0">
            <a:lnSpc>
              <a:spcPct val="90000"/>
            </a:lnSpc>
            <a:spcBef>
              <a:spcPct val="0"/>
            </a:spcBef>
            <a:spcAft>
              <a:spcPct val="35000"/>
            </a:spcAft>
            <a:buNone/>
          </a:pPr>
          <a:r>
            <a:rPr lang="en-US" sz="1400" kern="1200" dirty="0">
              <a:effectLst>
                <a:outerShdw blurRad="38100" dist="38100" dir="2700000" algn="tl">
                  <a:srgbClr val="000000">
                    <a:alpha val="43137"/>
                  </a:srgbClr>
                </a:outerShdw>
              </a:effectLst>
              <a:latin typeface="Britannic Bold" panose="020B0903060703020204" pitchFamily="34" charset="0"/>
            </a:rPr>
            <a:t>PURPOSE OF TRIP</a:t>
          </a:r>
          <a:endParaRPr lang="en-CA" sz="1400" kern="1200" dirty="0">
            <a:effectLst>
              <a:outerShdw blurRad="38100" dist="38100" dir="2700000" algn="tl">
                <a:srgbClr val="000000">
                  <a:alpha val="43137"/>
                </a:srgbClr>
              </a:outerShdw>
            </a:effectLst>
            <a:latin typeface="Britannic Bold" panose="020B0903060703020204" pitchFamily="34" charset="0"/>
          </a:endParaRPr>
        </a:p>
      </dsp:txBody>
      <dsp:txXfrm>
        <a:off x="1294187" y="1614126"/>
        <a:ext cx="2683745" cy="552069"/>
      </dsp:txXfrm>
    </dsp:sp>
    <dsp:sp modelId="{7D2D54C7-353C-4FD4-AF56-2DCF14B0F0CD}">
      <dsp:nvSpPr>
        <dsp:cNvPr id="0" name=""/>
        <dsp:cNvSpPr/>
      </dsp:nvSpPr>
      <dsp:spPr>
        <a:xfrm>
          <a:off x="4251667" y="3925"/>
          <a:ext cx="2683745" cy="230028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83A7363-D92F-4B89-8070-9682815AA829}">
      <dsp:nvSpPr>
        <dsp:cNvPr id="0" name=""/>
        <dsp:cNvSpPr/>
      </dsp:nvSpPr>
      <dsp:spPr>
        <a:xfrm>
          <a:off x="4251667" y="1614126"/>
          <a:ext cx="2683745" cy="552069"/>
        </a:xfrm>
        <a:prstGeom prst="rect">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rtl="0">
            <a:lnSpc>
              <a:spcPct val="90000"/>
            </a:lnSpc>
            <a:spcBef>
              <a:spcPct val="0"/>
            </a:spcBef>
            <a:spcAft>
              <a:spcPct val="35000"/>
            </a:spcAft>
            <a:buNone/>
          </a:pPr>
          <a:r>
            <a:rPr lang="en-US" sz="1400" kern="1200" dirty="0">
              <a:effectLst>
                <a:outerShdw blurRad="38100" dist="38100" dir="2700000" algn="tl">
                  <a:srgbClr val="000000">
                    <a:alpha val="43137"/>
                  </a:srgbClr>
                </a:outerShdw>
              </a:effectLst>
              <a:latin typeface="Britannic Bold" panose="020B0903060703020204" pitchFamily="34" charset="0"/>
            </a:rPr>
            <a:t>PRODUCT-RELATED</a:t>
          </a:r>
          <a:endParaRPr lang="en-CA" sz="1400" kern="1200" dirty="0">
            <a:effectLst>
              <a:outerShdw blurRad="38100" dist="38100" dir="2700000" algn="tl">
                <a:srgbClr val="000000">
                  <a:alpha val="43137"/>
                </a:srgbClr>
              </a:outerShdw>
            </a:effectLst>
            <a:latin typeface="Britannic Bold" panose="020B0903060703020204" pitchFamily="34" charset="0"/>
          </a:endParaRPr>
        </a:p>
      </dsp:txBody>
      <dsp:txXfrm>
        <a:off x="4251667" y="1614126"/>
        <a:ext cx="2683745" cy="552069"/>
      </dsp:txXfrm>
    </dsp:sp>
    <dsp:sp modelId="{26DF5151-BF85-48DE-8865-9DEE18EB0AD6}">
      <dsp:nvSpPr>
        <dsp:cNvPr id="0" name=""/>
        <dsp:cNvSpPr/>
      </dsp:nvSpPr>
      <dsp:spPr>
        <a:xfrm>
          <a:off x="2772927" y="2572587"/>
          <a:ext cx="2683745" cy="230028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1E10E97-FD1F-4F4E-9317-C395FABE74FF}">
      <dsp:nvSpPr>
        <dsp:cNvPr id="0" name=""/>
        <dsp:cNvSpPr/>
      </dsp:nvSpPr>
      <dsp:spPr>
        <a:xfrm>
          <a:off x="2772927" y="4182788"/>
          <a:ext cx="2683745" cy="552069"/>
        </a:xfrm>
        <a:prstGeom prst="rect">
          <a:avLst/>
        </a:prstGeom>
        <a:solidFill>
          <a:schemeClr val="accent1">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622300" rtl="0">
            <a:lnSpc>
              <a:spcPct val="90000"/>
            </a:lnSpc>
            <a:spcBef>
              <a:spcPct val="0"/>
            </a:spcBef>
            <a:spcAft>
              <a:spcPct val="35000"/>
            </a:spcAft>
            <a:buNone/>
          </a:pPr>
          <a:r>
            <a:rPr lang="en-US" sz="1400" kern="1200" dirty="0">
              <a:effectLst>
                <a:outerShdw blurRad="38100" dist="38100" dir="2700000" algn="tl">
                  <a:srgbClr val="000000">
                    <a:alpha val="43137"/>
                  </a:srgbClr>
                </a:outerShdw>
              </a:effectLst>
              <a:latin typeface="Britannic Bold" panose="020B0903060703020204" pitchFamily="34" charset="0"/>
            </a:rPr>
            <a:t>DISTRIBUTION CHANNEL</a:t>
          </a:r>
          <a:endParaRPr lang="en-CA" sz="1400" kern="1200" dirty="0">
            <a:effectLst>
              <a:outerShdw blurRad="38100" dist="38100" dir="2700000" algn="tl">
                <a:srgbClr val="000000">
                  <a:alpha val="43137"/>
                </a:srgbClr>
              </a:outerShdw>
            </a:effectLst>
            <a:latin typeface="Britannic Bold" panose="020B0903060703020204" pitchFamily="34" charset="0"/>
          </a:endParaRPr>
        </a:p>
      </dsp:txBody>
      <dsp:txXfrm>
        <a:off x="2772927" y="4182788"/>
        <a:ext cx="2683745" cy="5520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D3E51-0DF2-4FA8-A599-539AA07E58C4}">
      <dsp:nvSpPr>
        <dsp:cNvPr id="0" name=""/>
        <dsp:cNvSpPr/>
      </dsp:nvSpPr>
      <dsp:spPr>
        <a:xfrm>
          <a:off x="0" y="0"/>
          <a:ext cx="8229600" cy="902493"/>
        </a:xfrm>
        <a:prstGeom prst="roundRect">
          <a:avLst>
            <a:gd name="adj" fmla="val 1000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CA" sz="2300" b="1" kern="1200" dirty="0">
              <a:latin typeface="Calibri" panose="020F0502020204030204" pitchFamily="34" charset="0"/>
              <a:cs typeface="Calibri" panose="020F0502020204030204" pitchFamily="34" charset="0"/>
            </a:rPr>
            <a:t>Marriott Courtyard.</a:t>
          </a:r>
          <a:r>
            <a:rPr lang="en-CA" sz="2300" kern="1200" dirty="0">
              <a:latin typeface="Calibri" panose="020F0502020204030204" pitchFamily="34" charset="0"/>
              <a:cs typeface="Calibri" panose="020F0502020204030204" pitchFamily="34" charset="0"/>
            </a:rPr>
            <a:t> </a:t>
          </a:r>
        </a:p>
        <a:p>
          <a:pPr marL="171450" lvl="1" indent="-171450" algn="l" defTabSz="800100" rtl="0">
            <a:lnSpc>
              <a:spcPct val="90000"/>
            </a:lnSpc>
            <a:spcBef>
              <a:spcPct val="0"/>
            </a:spcBef>
            <a:spcAft>
              <a:spcPct val="15000"/>
            </a:spcAft>
            <a:buChar char="•"/>
          </a:pPr>
          <a:r>
            <a:rPr lang="en-CA" sz="1800" kern="1200">
              <a:latin typeface="Calibri" panose="020F0502020204030204" pitchFamily="34" charset="0"/>
              <a:cs typeface="Calibri" panose="020F0502020204030204" pitchFamily="34" charset="0"/>
            </a:rPr>
            <a:t>Targeted at over-the-road travelers.</a:t>
          </a:r>
        </a:p>
      </dsp:txBody>
      <dsp:txXfrm>
        <a:off x="1736169" y="0"/>
        <a:ext cx="6493430" cy="902493"/>
      </dsp:txXfrm>
    </dsp:sp>
    <dsp:sp modelId="{D597B4D5-DA1E-4F29-AFE0-710DD494FDBB}">
      <dsp:nvSpPr>
        <dsp:cNvPr id="0" name=""/>
        <dsp:cNvSpPr/>
      </dsp:nvSpPr>
      <dsp:spPr>
        <a:xfrm>
          <a:off x="90249" y="90249"/>
          <a:ext cx="1645920" cy="721995"/>
        </a:xfrm>
        <a:prstGeom prst="roundRect">
          <a:avLst>
            <a:gd name="adj" fmla="val 10000"/>
          </a:avLst>
        </a:prstGeom>
        <a:blipFill rotWithShape="1">
          <a:blip xmlns:r="http://schemas.openxmlformats.org/officeDocument/2006/relationships" r:embed="rId1"/>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0F33D45-3D07-4BF8-AEA1-409D6E14AD4A}">
      <dsp:nvSpPr>
        <dsp:cNvPr id="0" name=""/>
        <dsp:cNvSpPr/>
      </dsp:nvSpPr>
      <dsp:spPr>
        <a:xfrm>
          <a:off x="0" y="992743"/>
          <a:ext cx="8229600" cy="902493"/>
        </a:xfrm>
        <a:prstGeom prst="roundRect">
          <a:avLst>
            <a:gd name="adj" fmla="val 1000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CA" sz="2300" b="1" kern="1200" dirty="0">
              <a:latin typeface="Calibri" panose="020F0502020204030204" pitchFamily="34" charset="0"/>
              <a:cs typeface="Calibri" panose="020F0502020204030204" pitchFamily="34" charset="0"/>
            </a:rPr>
            <a:t>Ritz-Carlton Hotels.</a:t>
          </a:r>
          <a:r>
            <a:rPr lang="en-CA" sz="2300" kern="1200" dirty="0">
              <a:latin typeface="Calibri" panose="020F0502020204030204" pitchFamily="34" charset="0"/>
              <a:cs typeface="Calibri" panose="020F0502020204030204" pitchFamily="34" charset="0"/>
            </a:rPr>
            <a:t> </a:t>
          </a:r>
        </a:p>
        <a:p>
          <a:pPr marL="171450" lvl="1" indent="-171450" algn="l" defTabSz="800100" rtl="0">
            <a:lnSpc>
              <a:spcPct val="90000"/>
            </a:lnSpc>
            <a:spcBef>
              <a:spcPct val="0"/>
            </a:spcBef>
            <a:spcAft>
              <a:spcPct val="15000"/>
            </a:spcAft>
            <a:buChar char="•"/>
          </a:pPr>
          <a:r>
            <a:rPr lang="en-CA" sz="1800" kern="1200">
              <a:latin typeface="Calibri" panose="020F0502020204030204" pitchFamily="34" charset="0"/>
              <a:cs typeface="Calibri" panose="020F0502020204030204" pitchFamily="34" charset="0"/>
            </a:rPr>
            <a:t>Targeted </a:t>
          </a:r>
          <a:r>
            <a:rPr lang="en-CA" sz="1800" kern="1200" dirty="0">
              <a:latin typeface="Calibri" panose="020F0502020204030204" pitchFamily="34" charset="0"/>
              <a:cs typeface="Calibri" panose="020F0502020204030204" pitchFamily="34" charset="0"/>
            </a:rPr>
            <a:t>at luxury travelers.</a:t>
          </a:r>
        </a:p>
      </dsp:txBody>
      <dsp:txXfrm>
        <a:off x="1736169" y="992743"/>
        <a:ext cx="6493430" cy="902493"/>
      </dsp:txXfrm>
    </dsp:sp>
    <dsp:sp modelId="{155657A8-04E4-4998-BD49-C0733C30B376}">
      <dsp:nvSpPr>
        <dsp:cNvPr id="0" name=""/>
        <dsp:cNvSpPr/>
      </dsp:nvSpPr>
      <dsp:spPr>
        <a:xfrm>
          <a:off x="90249" y="1082992"/>
          <a:ext cx="1645920" cy="721995"/>
        </a:xfrm>
        <a:prstGeom prst="roundRect">
          <a:avLst>
            <a:gd name="adj" fmla="val 10000"/>
          </a:avLst>
        </a:prstGeom>
        <a:blipFill rotWithShape="1">
          <a:blip xmlns:r="http://schemas.openxmlformats.org/officeDocument/2006/relationships" r:embed="rId2"/>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0BBFCA5-5C0E-40CC-A029-91416A8AC00A}">
      <dsp:nvSpPr>
        <dsp:cNvPr id="0" name=""/>
        <dsp:cNvSpPr/>
      </dsp:nvSpPr>
      <dsp:spPr>
        <a:xfrm>
          <a:off x="0" y="1985486"/>
          <a:ext cx="8229600" cy="902493"/>
        </a:xfrm>
        <a:prstGeom prst="roundRect">
          <a:avLst>
            <a:gd name="adj" fmla="val 1000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CA" sz="2300" b="1" kern="1200" dirty="0">
              <a:latin typeface="Calibri" panose="020F0502020204030204" pitchFamily="34" charset="0"/>
              <a:cs typeface="Calibri" panose="020F0502020204030204" pitchFamily="34" charset="0"/>
            </a:rPr>
            <a:t>Marriott Conference Centers.</a:t>
          </a:r>
          <a:r>
            <a:rPr lang="en-CA" sz="2300" kern="1200" dirty="0">
              <a:latin typeface="Calibri" panose="020F0502020204030204" pitchFamily="34" charset="0"/>
              <a:cs typeface="Calibri" panose="020F0502020204030204" pitchFamily="34" charset="0"/>
            </a:rPr>
            <a:t> </a:t>
          </a:r>
        </a:p>
        <a:p>
          <a:pPr marL="171450" lvl="1" indent="-171450" algn="l" defTabSz="800100" rtl="0">
            <a:lnSpc>
              <a:spcPct val="90000"/>
            </a:lnSpc>
            <a:spcBef>
              <a:spcPct val="0"/>
            </a:spcBef>
            <a:spcAft>
              <a:spcPct val="15000"/>
            </a:spcAft>
            <a:buChar char="•"/>
          </a:pPr>
          <a:r>
            <a:rPr lang="en-CA" sz="1800" kern="1200">
              <a:latin typeface="Calibri" panose="020F0502020204030204" pitchFamily="34" charset="0"/>
              <a:cs typeface="Calibri" panose="020F0502020204030204" pitchFamily="34" charset="0"/>
            </a:rPr>
            <a:t>Targeted </a:t>
          </a:r>
          <a:r>
            <a:rPr lang="en-CA" sz="1800" kern="1200" dirty="0">
              <a:latin typeface="Calibri" panose="020F0502020204030204" pitchFamily="34" charset="0"/>
              <a:cs typeface="Calibri" panose="020F0502020204030204" pitchFamily="34" charset="0"/>
            </a:rPr>
            <a:t>at businesses hosting small- and midsized meetings.</a:t>
          </a:r>
        </a:p>
      </dsp:txBody>
      <dsp:txXfrm>
        <a:off x="1736169" y="1985486"/>
        <a:ext cx="6493430" cy="902493"/>
      </dsp:txXfrm>
    </dsp:sp>
    <dsp:sp modelId="{30FCC01B-E05F-42C9-9E4A-8BD0449D33FE}">
      <dsp:nvSpPr>
        <dsp:cNvPr id="0" name=""/>
        <dsp:cNvSpPr/>
      </dsp:nvSpPr>
      <dsp:spPr>
        <a:xfrm>
          <a:off x="90249" y="2075735"/>
          <a:ext cx="1645920" cy="721995"/>
        </a:xfrm>
        <a:prstGeom prst="roundRect">
          <a:avLst>
            <a:gd name="adj" fmla="val 10000"/>
          </a:avLst>
        </a:prstGeom>
        <a:blipFill rotWithShape="1">
          <a:blip xmlns:r="http://schemas.openxmlformats.org/officeDocument/2006/relationships" r:embed="rId3"/>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1345180-A2C8-4447-8D24-FE69B9C668A9}">
      <dsp:nvSpPr>
        <dsp:cNvPr id="0" name=""/>
        <dsp:cNvSpPr/>
      </dsp:nvSpPr>
      <dsp:spPr>
        <a:xfrm>
          <a:off x="0" y="2978229"/>
          <a:ext cx="8229600" cy="902493"/>
        </a:xfrm>
        <a:prstGeom prst="roundRect">
          <a:avLst>
            <a:gd name="adj" fmla="val 1000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CA" sz="2300" b="1" kern="1200" dirty="0">
              <a:latin typeface="Calibri" panose="020F0502020204030204" pitchFamily="34" charset="0"/>
              <a:cs typeface="Calibri" panose="020F0502020204030204" pitchFamily="34" charset="0"/>
            </a:rPr>
            <a:t>Marriott </a:t>
          </a:r>
          <a:r>
            <a:rPr lang="en-CA" sz="2300" b="1" kern="1200" dirty="0" err="1">
              <a:latin typeface="Calibri" panose="020F0502020204030204" pitchFamily="34" charset="0"/>
              <a:cs typeface="Calibri" panose="020F0502020204030204" pitchFamily="34" charset="0"/>
            </a:rPr>
            <a:t>ExecuStay</a:t>
          </a:r>
          <a:r>
            <a:rPr lang="en-CA" sz="2300" b="1" kern="1200" dirty="0">
              <a:latin typeface="Calibri" panose="020F0502020204030204" pitchFamily="34" charset="0"/>
              <a:cs typeface="Calibri" panose="020F0502020204030204" pitchFamily="34" charset="0"/>
            </a:rPr>
            <a:t>.</a:t>
          </a:r>
          <a:r>
            <a:rPr lang="en-CA" sz="2300" kern="1200" dirty="0">
              <a:latin typeface="Calibri" panose="020F0502020204030204" pitchFamily="34" charset="0"/>
              <a:cs typeface="Calibri" panose="020F0502020204030204" pitchFamily="34" charset="0"/>
            </a:rPr>
            <a:t> </a:t>
          </a:r>
        </a:p>
        <a:p>
          <a:pPr marL="171450" lvl="1" indent="-171450" algn="l" defTabSz="800100" rtl="0">
            <a:lnSpc>
              <a:spcPct val="90000"/>
            </a:lnSpc>
            <a:spcBef>
              <a:spcPct val="0"/>
            </a:spcBef>
            <a:spcAft>
              <a:spcPct val="15000"/>
            </a:spcAft>
            <a:buChar char="•"/>
          </a:pPr>
          <a:r>
            <a:rPr lang="en-CA" sz="1800" kern="1200">
              <a:latin typeface="Calibri" panose="020F0502020204030204" pitchFamily="34" charset="0"/>
              <a:cs typeface="Calibri" panose="020F0502020204030204" pitchFamily="34" charset="0"/>
            </a:rPr>
            <a:t>Targeted </a:t>
          </a:r>
          <a:r>
            <a:rPr lang="en-CA" sz="1800" kern="1200" dirty="0">
              <a:latin typeface="Calibri" panose="020F0502020204030204" pitchFamily="34" charset="0"/>
              <a:cs typeface="Calibri" panose="020F0502020204030204" pitchFamily="34" charset="0"/>
            </a:rPr>
            <a:t>at executives needing month-long accommodations.</a:t>
          </a:r>
        </a:p>
      </dsp:txBody>
      <dsp:txXfrm>
        <a:off x="1736169" y="2978229"/>
        <a:ext cx="6493430" cy="902493"/>
      </dsp:txXfrm>
    </dsp:sp>
    <dsp:sp modelId="{8E78F4B2-D156-4D01-8BC4-5351B5648A95}">
      <dsp:nvSpPr>
        <dsp:cNvPr id="0" name=""/>
        <dsp:cNvSpPr/>
      </dsp:nvSpPr>
      <dsp:spPr>
        <a:xfrm>
          <a:off x="90249" y="3068478"/>
          <a:ext cx="1645920" cy="721995"/>
        </a:xfrm>
        <a:prstGeom prst="roundRect">
          <a:avLst>
            <a:gd name="adj" fmla="val 10000"/>
          </a:avLst>
        </a:prstGeom>
        <a:blipFill rotWithShape="1">
          <a:blip xmlns:r="http://schemas.openxmlformats.org/officeDocument/2006/relationships" r:embed="rId4"/>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7D8FCC1-73A4-4A80-8831-17C97AD47D94}">
      <dsp:nvSpPr>
        <dsp:cNvPr id="0" name=""/>
        <dsp:cNvSpPr/>
      </dsp:nvSpPr>
      <dsp:spPr>
        <a:xfrm>
          <a:off x="0" y="3970972"/>
          <a:ext cx="8229600" cy="902493"/>
        </a:xfrm>
        <a:prstGeom prst="roundRect">
          <a:avLst>
            <a:gd name="adj" fmla="val 1000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CA" sz="2300" b="1" kern="1200" dirty="0">
              <a:latin typeface="Calibri" panose="020F0502020204030204" pitchFamily="34" charset="0"/>
              <a:cs typeface="Calibri" panose="020F0502020204030204" pitchFamily="34" charset="0"/>
            </a:rPr>
            <a:t>Marriott Vacation Clubs.</a:t>
          </a:r>
          <a:r>
            <a:rPr lang="en-CA" sz="2300" kern="1200" dirty="0">
              <a:latin typeface="Calibri" panose="020F0502020204030204" pitchFamily="34" charset="0"/>
              <a:cs typeface="Calibri" panose="020F0502020204030204" pitchFamily="34" charset="0"/>
            </a:rPr>
            <a:t> </a:t>
          </a:r>
        </a:p>
        <a:p>
          <a:pPr marL="171450" lvl="1" indent="-171450" algn="l" defTabSz="800100" rtl="0">
            <a:lnSpc>
              <a:spcPct val="90000"/>
            </a:lnSpc>
            <a:spcBef>
              <a:spcPct val="0"/>
            </a:spcBef>
            <a:spcAft>
              <a:spcPct val="15000"/>
            </a:spcAft>
            <a:buChar char="•"/>
          </a:pPr>
          <a:r>
            <a:rPr lang="en-CA" sz="1800" kern="1200">
              <a:latin typeface="Calibri" panose="020F0502020204030204" pitchFamily="34" charset="0"/>
              <a:cs typeface="Calibri" panose="020F0502020204030204" pitchFamily="34" charset="0"/>
            </a:rPr>
            <a:t>Targeted </a:t>
          </a:r>
          <a:r>
            <a:rPr lang="en-CA" sz="1800" kern="1200" dirty="0">
              <a:latin typeface="Calibri" panose="020F0502020204030204" pitchFamily="34" charset="0"/>
              <a:cs typeface="Calibri" panose="020F0502020204030204" pitchFamily="34" charset="0"/>
            </a:rPr>
            <a:t>at travelers seeking to buy timeshares.</a:t>
          </a:r>
        </a:p>
      </dsp:txBody>
      <dsp:txXfrm>
        <a:off x="1736169" y="3970972"/>
        <a:ext cx="6493430" cy="902493"/>
      </dsp:txXfrm>
    </dsp:sp>
    <dsp:sp modelId="{73C2B772-EC71-4CCB-8141-1E1D4A9B7558}">
      <dsp:nvSpPr>
        <dsp:cNvPr id="0" name=""/>
        <dsp:cNvSpPr/>
      </dsp:nvSpPr>
      <dsp:spPr>
        <a:xfrm>
          <a:off x="90249" y="4061221"/>
          <a:ext cx="1645920" cy="721995"/>
        </a:xfrm>
        <a:prstGeom prst="roundRect">
          <a:avLst>
            <a:gd name="adj" fmla="val 10000"/>
          </a:avLst>
        </a:prstGeom>
        <a:blipFill rotWithShape="1">
          <a:blip xmlns:r="http://schemas.openxmlformats.org/officeDocument/2006/relationships" r:embed="rId5"/>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262D3-B701-4883-8427-15AB9BDF1BB8}">
      <dsp:nvSpPr>
        <dsp:cNvPr id="0" name=""/>
        <dsp:cNvSpPr/>
      </dsp:nvSpPr>
      <dsp:spPr>
        <a:xfrm rot="5400000">
          <a:off x="4831930" y="-1675330"/>
          <a:ext cx="1528395" cy="5266944"/>
        </a:xfrm>
        <a:prstGeom prst="round2SameRect">
          <a:avLst/>
        </a:prstGeom>
        <a:solidFill>
          <a:schemeClr val="accent1">
            <a:alpha val="90000"/>
            <a:tint val="40000"/>
            <a:hueOff val="0"/>
            <a:satOff val="0"/>
            <a:lumOff val="0"/>
            <a:alphaOff val="0"/>
          </a:schemeClr>
        </a:solidFill>
        <a:ln>
          <a:noFill/>
        </a:ln>
        <a:effectLst>
          <a:outerShdw blurRad="38100" dist="25400" dir="2700000" algn="br" rotWithShape="0">
            <a:srgbClr val="000000">
              <a:alpha val="60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CA" sz="2200" kern="1200"/>
            <a:t>Avoid head-on competition with other firms trying to capture the same customers.</a:t>
          </a:r>
        </a:p>
      </dsp:txBody>
      <dsp:txXfrm rot="-5400000">
        <a:off x="2962656" y="268554"/>
        <a:ext cx="5192334" cy="1379175"/>
      </dsp:txXfrm>
    </dsp:sp>
    <dsp:sp modelId="{E1C934D0-27BF-4E6A-AF53-BF5A3AEDF88D}">
      <dsp:nvSpPr>
        <dsp:cNvPr id="0" name=""/>
        <dsp:cNvSpPr/>
      </dsp:nvSpPr>
      <dsp:spPr>
        <a:xfrm>
          <a:off x="0" y="2894"/>
          <a:ext cx="2962656" cy="1910493"/>
        </a:xfrm>
        <a:prstGeom prst="round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CA" sz="3200" kern="1200"/>
            <a:t>Competition</a:t>
          </a:r>
        </a:p>
      </dsp:txBody>
      <dsp:txXfrm>
        <a:off x="93263" y="96157"/>
        <a:ext cx="2776130" cy="1723967"/>
      </dsp:txXfrm>
    </dsp:sp>
    <dsp:sp modelId="{F016CABD-5C09-4F42-937C-2621FBD03074}">
      <dsp:nvSpPr>
        <dsp:cNvPr id="0" name=""/>
        <dsp:cNvSpPr/>
      </dsp:nvSpPr>
      <dsp:spPr>
        <a:xfrm rot="5400000">
          <a:off x="4831930" y="330687"/>
          <a:ext cx="1528395" cy="5266944"/>
        </a:xfrm>
        <a:prstGeom prst="round2SameRect">
          <a:avLst/>
        </a:prstGeom>
        <a:solidFill>
          <a:schemeClr val="accent1">
            <a:alpha val="90000"/>
            <a:tint val="40000"/>
            <a:hueOff val="0"/>
            <a:satOff val="0"/>
            <a:lumOff val="0"/>
            <a:alphaOff val="0"/>
          </a:schemeClr>
        </a:solidFill>
        <a:ln>
          <a:noFill/>
        </a:ln>
        <a:effectLst>
          <a:outerShdw blurRad="38100" dist="25400" dir="2700000" algn="br" rotWithShape="0">
            <a:srgbClr val="000000">
              <a:alpha val="60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CA" sz="2200" kern="1200"/>
            <a:t>Develop new offerings and expand profitable brands and products lines.</a:t>
          </a:r>
        </a:p>
        <a:p>
          <a:pPr marL="228600" lvl="1" indent="-228600" algn="l" defTabSz="977900" rtl="0">
            <a:lnSpc>
              <a:spcPct val="90000"/>
            </a:lnSpc>
            <a:spcBef>
              <a:spcPct val="0"/>
            </a:spcBef>
            <a:spcAft>
              <a:spcPct val="15000"/>
            </a:spcAft>
            <a:buChar char="•"/>
          </a:pPr>
          <a:r>
            <a:rPr lang="en-CA" sz="2200" kern="1200"/>
            <a:t>Remarket older products and brands.</a:t>
          </a:r>
        </a:p>
        <a:p>
          <a:pPr marL="228600" lvl="1" indent="-228600" algn="l" defTabSz="977900" rtl="0">
            <a:lnSpc>
              <a:spcPct val="90000"/>
            </a:lnSpc>
            <a:spcBef>
              <a:spcPct val="0"/>
            </a:spcBef>
            <a:spcAft>
              <a:spcPct val="15000"/>
            </a:spcAft>
            <a:buChar char="•"/>
          </a:pPr>
          <a:r>
            <a:rPr lang="en-CA" sz="2200" kern="1200"/>
            <a:t>Identify early adopters.</a:t>
          </a:r>
        </a:p>
      </dsp:txBody>
      <dsp:txXfrm rot="-5400000">
        <a:off x="2962656" y="2274571"/>
        <a:ext cx="5192334" cy="1379175"/>
      </dsp:txXfrm>
    </dsp:sp>
    <dsp:sp modelId="{70A09151-6A09-4AEB-86EB-1C36D9EC0B17}">
      <dsp:nvSpPr>
        <dsp:cNvPr id="0" name=""/>
        <dsp:cNvSpPr/>
      </dsp:nvSpPr>
      <dsp:spPr>
        <a:xfrm>
          <a:off x="0" y="2008913"/>
          <a:ext cx="2962656" cy="1910493"/>
        </a:xfrm>
        <a:prstGeom prst="round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CA" sz="3200" kern="1200"/>
            <a:t>Create New Opportunities</a:t>
          </a:r>
        </a:p>
      </dsp:txBody>
      <dsp:txXfrm>
        <a:off x="93263" y="2102176"/>
        <a:ext cx="2776130" cy="1723967"/>
      </dsp:txXfrm>
    </dsp:sp>
    <dsp:sp modelId="{95F6524B-9973-465C-918B-C6F13AF908EA}">
      <dsp:nvSpPr>
        <dsp:cNvPr id="0" name=""/>
        <dsp:cNvSpPr/>
      </dsp:nvSpPr>
      <dsp:spPr>
        <a:xfrm rot="5400000">
          <a:off x="4831930" y="2336706"/>
          <a:ext cx="1528395" cy="5266944"/>
        </a:xfrm>
        <a:prstGeom prst="round2SameRect">
          <a:avLst/>
        </a:prstGeom>
        <a:solidFill>
          <a:schemeClr val="accent1">
            <a:alpha val="90000"/>
            <a:tint val="40000"/>
            <a:hueOff val="0"/>
            <a:satOff val="0"/>
            <a:lumOff val="0"/>
            <a:alphaOff val="0"/>
          </a:schemeClr>
        </a:solidFill>
        <a:ln>
          <a:noFill/>
        </a:ln>
        <a:effectLst>
          <a:outerShdw blurRad="38100" dist="25400" dir="2700000" algn="br" rotWithShape="0">
            <a:srgbClr val="000000">
              <a:alpha val="60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CA" sz="2200" kern="1200"/>
            <a:t>Focus on your most profitable customers.</a:t>
          </a:r>
        </a:p>
        <a:p>
          <a:pPr marL="228600" lvl="1" indent="-228600" algn="l" defTabSz="977900" rtl="0">
            <a:lnSpc>
              <a:spcPct val="90000"/>
            </a:lnSpc>
            <a:spcBef>
              <a:spcPct val="0"/>
            </a:spcBef>
            <a:spcAft>
              <a:spcPct val="15000"/>
            </a:spcAft>
            <a:buChar char="•"/>
          </a:pPr>
          <a:r>
            <a:rPr lang="en-CA" sz="2200" kern="1200"/>
            <a:t>Retain “at-risk” customers in danger of defecting to your competitors.</a:t>
          </a:r>
        </a:p>
      </dsp:txBody>
      <dsp:txXfrm rot="-5400000">
        <a:off x="2962656" y="4280590"/>
        <a:ext cx="5192334" cy="1379175"/>
      </dsp:txXfrm>
    </dsp:sp>
    <dsp:sp modelId="{90380C04-FDE4-4CF6-9E37-E76D76C789EA}">
      <dsp:nvSpPr>
        <dsp:cNvPr id="0" name=""/>
        <dsp:cNvSpPr/>
      </dsp:nvSpPr>
      <dsp:spPr>
        <a:xfrm>
          <a:off x="0" y="4014931"/>
          <a:ext cx="2962656" cy="1910493"/>
        </a:xfrm>
        <a:prstGeom prst="round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CA" sz="3200" kern="1200"/>
            <a:t>Customer Retention</a:t>
          </a:r>
        </a:p>
      </dsp:txBody>
      <dsp:txXfrm>
        <a:off x="93263" y="4108194"/>
        <a:ext cx="2776130" cy="17239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21373-393F-4ED3-B0AF-C25AEDD917D4}">
      <dsp:nvSpPr>
        <dsp:cNvPr id="0" name=""/>
        <dsp:cNvSpPr/>
      </dsp:nvSpPr>
      <dsp:spPr>
        <a:xfrm>
          <a:off x="2081570" y="1363065"/>
          <a:ext cx="2134766" cy="2134575"/>
        </a:xfrm>
        <a:prstGeom prst="ellipse">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rtl="0">
            <a:lnSpc>
              <a:spcPct val="90000"/>
            </a:lnSpc>
            <a:spcBef>
              <a:spcPct val="0"/>
            </a:spcBef>
            <a:spcAft>
              <a:spcPct val="35000"/>
            </a:spcAft>
            <a:buNone/>
          </a:pPr>
          <a:r>
            <a:rPr lang="en-CA" sz="3500" kern="1200" dirty="0">
              <a:latin typeface="Britannic Bold" panose="020B0903060703020204" pitchFamily="34" charset="0"/>
            </a:rPr>
            <a:t>FOCUS:</a:t>
          </a:r>
        </a:p>
      </dsp:txBody>
      <dsp:txXfrm>
        <a:off x="2394199" y="1675666"/>
        <a:ext cx="1509508" cy="1509373"/>
      </dsp:txXfrm>
    </dsp:sp>
    <dsp:sp modelId="{D18463FE-BD5D-49E5-BD38-4CB033C703D9}">
      <dsp:nvSpPr>
        <dsp:cNvPr id="0" name=""/>
        <dsp:cNvSpPr/>
      </dsp:nvSpPr>
      <dsp:spPr>
        <a:xfrm>
          <a:off x="980968" y="176052"/>
          <a:ext cx="4302750" cy="4485192"/>
        </a:xfrm>
        <a:prstGeom prst="blockArc">
          <a:avLst>
            <a:gd name="adj1" fmla="val 16509444"/>
            <a:gd name="adj2" fmla="val 5088054"/>
            <a:gd name="adj3" fmla="val 5240"/>
          </a:avLst>
        </a:prstGeom>
        <a:gradFill rotWithShape="0">
          <a:gsLst>
            <a:gs pos="0">
              <a:schemeClr val="lt1">
                <a:hueOff val="0"/>
                <a:satOff val="0"/>
                <a:lumOff val="0"/>
                <a:alphaOff val="0"/>
                <a:shade val="70000"/>
                <a:satMod val="150000"/>
              </a:schemeClr>
            </a:gs>
            <a:gs pos="34000">
              <a:schemeClr val="lt1">
                <a:hueOff val="0"/>
                <a:satOff val="0"/>
                <a:lumOff val="0"/>
                <a:alphaOff val="0"/>
                <a:shade val="70000"/>
                <a:satMod val="140000"/>
              </a:schemeClr>
            </a:gs>
            <a:gs pos="70000">
              <a:schemeClr val="lt1">
                <a:hueOff val="0"/>
                <a:satOff val="0"/>
                <a:lumOff val="0"/>
                <a:alphaOff val="0"/>
                <a:tint val="100000"/>
                <a:shade val="90000"/>
                <a:satMod val="140000"/>
              </a:schemeClr>
            </a:gs>
            <a:gs pos="100000">
              <a:schemeClr val="l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463D7F-C6C4-4AE8-B310-20AEC1B74CE0}">
      <dsp:nvSpPr>
        <dsp:cNvPr id="0" name=""/>
        <dsp:cNvSpPr/>
      </dsp:nvSpPr>
      <dsp:spPr>
        <a:xfrm>
          <a:off x="3644725" y="0"/>
          <a:ext cx="1143848" cy="1143609"/>
        </a:xfrm>
        <a:prstGeom prst="ellipse">
          <a:avLst/>
        </a:prstGeom>
        <a:blipFill rotWithShape="1">
          <a:blip xmlns:r="http://schemas.openxmlformats.org/officeDocument/2006/relationships" r:embed="rId1"/>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2B42E2D-8767-43E3-B92C-4EB338AE6DBE}">
      <dsp:nvSpPr>
        <dsp:cNvPr id="0" name=""/>
        <dsp:cNvSpPr/>
      </dsp:nvSpPr>
      <dsp:spPr>
        <a:xfrm>
          <a:off x="4875694" y="14630"/>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SEGMENTATION</a:t>
          </a:r>
        </a:p>
      </dsp:txBody>
      <dsp:txXfrm>
        <a:off x="4875694" y="14630"/>
        <a:ext cx="1531190" cy="1107033"/>
      </dsp:txXfrm>
    </dsp:sp>
    <dsp:sp modelId="{F1676626-D5B8-42DC-8A3B-D34D628475CB}">
      <dsp:nvSpPr>
        <dsp:cNvPr id="0" name=""/>
        <dsp:cNvSpPr/>
      </dsp:nvSpPr>
      <dsp:spPr>
        <a:xfrm>
          <a:off x="4489606" y="1065093"/>
          <a:ext cx="1143848" cy="1143609"/>
        </a:xfrm>
        <a:prstGeom prst="ellipse">
          <a:avLst/>
        </a:prstGeom>
        <a:blipFill rotWithShape="1">
          <a:blip xmlns:r="http://schemas.openxmlformats.org/officeDocument/2006/relationships" r:embed="rId2"/>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E1A054-19A1-471C-A331-03100AF01D03}">
      <dsp:nvSpPr>
        <dsp:cNvPr id="0" name=""/>
        <dsp:cNvSpPr/>
      </dsp:nvSpPr>
      <dsp:spPr>
        <a:xfrm>
          <a:off x="5717441" y="1085088"/>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TARGETING </a:t>
          </a:r>
        </a:p>
      </dsp:txBody>
      <dsp:txXfrm>
        <a:off x="5717441" y="1085088"/>
        <a:ext cx="1531190" cy="1107033"/>
      </dsp:txXfrm>
    </dsp:sp>
    <dsp:sp modelId="{57EF4058-83F3-4654-B060-5B9D684CF28C}">
      <dsp:nvSpPr>
        <dsp:cNvPr id="0" name=""/>
        <dsp:cNvSpPr/>
      </dsp:nvSpPr>
      <dsp:spPr>
        <a:xfrm>
          <a:off x="4485218" y="2631033"/>
          <a:ext cx="1143848" cy="1143609"/>
        </a:xfrm>
        <a:prstGeom prst="ellipse">
          <a:avLst/>
        </a:prstGeom>
        <a:blipFill rotWithShape="1">
          <a:blip xmlns:r="http://schemas.openxmlformats.org/officeDocument/2006/relationships" r:embed="rId3"/>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4B69F9D-7442-4941-959A-5504DB704584}">
      <dsp:nvSpPr>
        <dsp:cNvPr id="0" name=""/>
        <dsp:cNvSpPr/>
      </dsp:nvSpPr>
      <dsp:spPr>
        <a:xfrm>
          <a:off x="5717441" y="2649565"/>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MARKET RESEARCH</a:t>
          </a:r>
        </a:p>
      </dsp:txBody>
      <dsp:txXfrm>
        <a:off x="5717441" y="2649565"/>
        <a:ext cx="1531190" cy="1107033"/>
      </dsp:txXfrm>
    </dsp:sp>
    <dsp:sp modelId="{38AF9EB9-0BDC-4EBD-8265-B02A3C0C8525}">
      <dsp:nvSpPr>
        <dsp:cNvPr id="0" name=""/>
        <dsp:cNvSpPr/>
      </dsp:nvSpPr>
      <dsp:spPr>
        <a:xfrm>
          <a:off x="3644725" y="3733190"/>
          <a:ext cx="1143848" cy="1143609"/>
        </a:xfrm>
        <a:prstGeom prst="ellipse">
          <a:avLst/>
        </a:prstGeom>
        <a:blipFill rotWithShape="1">
          <a:blip xmlns:r="http://schemas.openxmlformats.org/officeDocument/2006/relationships" r:embed="rId4"/>
          <a:stretch>
            <a:fillRect/>
          </a:stretch>
        </a:blipFill>
        <a:ln>
          <a:noFill/>
        </a:ln>
        <a:effectLst>
          <a:outerShdw blurRad="38100" dist="25400" dir="2700000" algn="br"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49D25AE-E4CF-4704-8969-9BF2BF33EA35}">
      <dsp:nvSpPr>
        <dsp:cNvPr id="0" name=""/>
        <dsp:cNvSpPr/>
      </dsp:nvSpPr>
      <dsp:spPr>
        <a:xfrm>
          <a:off x="4875694" y="3756599"/>
          <a:ext cx="1531190" cy="1107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l" defTabSz="755650" rtl="0">
            <a:lnSpc>
              <a:spcPct val="90000"/>
            </a:lnSpc>
            <a:spcBef>
              <a:spcPct val="0"/>
            </a:spcBef>
            <a:spcAft>
              <a:spcPct val="10000"/>
            </a:spcAft>
            <a:buNone/>
          </a:pPr>
          <a:r>
            <a:rPr lang="en-CA" sz="1700" kern="1200" dirty="0">
              <a:solidFill>
                <a:schemeClr val="accent6"/>
              </a:solidFill>
              <a:latin typeface="Britannic Bold" panose="020B0903060703020204" pitchFamily="34" charset="0"/>
            </a:rPr>
            <a:t>POSITIONING</a:t>
          </a:r>
        </a:p>
      </dsp:txBody>
      <dsp:txXfrm>
        <a:off x="4875694" y="3756599"/>
        <a:ext cx="1531190" cy="11070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CCCE3-71A8-478B-AE5D-0AB868BCB974}">
      <dsp:nvSpPr>
        <dsp:cNvPr id="0" name=""/>
        <dsp:cNvSpPr/>
      </dsp:nvSpPr>
      <dsp:spPr>
        <a:xfrm>
          <a:off x="622" y="830252"/>
          <a:ext cx="2680245" cy="3216294"/>
        </a:xfrm>
        <a:prstGeom prst="roundRect">
          <a:avLst>
            <a:gd name="adj" fmla="val 5000"/>
          </a:avLst>
        </a:prstGeom>
        <a:solidFill>
          <a:schemeClr val="accent5">
            <a:hueOff val="0"/>
            <a:satOff val="0"/>
            <a:lumOff val="0"/>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rtl="0">
            <a:lnSpc>
              <a:spcPct val="90000"/>
            </a:lnSpc>
            <a:spcBef>
              <a:spcPct val="0"/>
            </a:spcBef>
            <a:spcAft>
              <a:spcPct val="35000"/>
            </a:spcAft>
            <a:buNone/>
          </a:pPr>
          <a:r>
            <a:rPr lang="en-CA" sz="3000" kern="1200" dirty="0">
              <a:latin typeface="Calibri" panose="020F0502020204030204" pitchFamily="34" charset="0"/>
              <a:cs typeface="Calibri" panose="020F0502020204030204" pitchFamily="34" charset="0"/>
            </a:rPr>
            <a:t>Step 1</a:t>
          </a:r>
        </a:p>
      </dsp:txBody>
      <dsp:txXfrm rot="16200000">
        <a:off x="-1050033" y="1880908"/>
        <a:ext cx="2637361" cy="536049"/>
      </dsp:txXfrm>
    </dsp:sp>
    <dsp:sp modelId="{F4C0E5C4-37B0-4B0B-822C-D6F2FC04979F}">
      <dsp:nvSpPr>
        <dsp:cNvPr id="0" name=""/>
        <dsp:cNvSpPr/>
      </dsp:nvSpPr>
      <dsp:spPr>
        <a:xfrm>
          <a:off x="536671" y="830252"/>
          <a:ext cx="1996783" cy="3216294"/>
        </a:xfrm>
        <a:prstGeom prst="rect">
          <a:avLst/>
        </a:prstGeom>
        <a:noFill/>
        <a:ln>
          <a:noFill/>
        </a:ln>
        <a:effectLst>
          <a:outerShdw blurRad="38100" dist="25400" dir="2700000" algn="br" rotWithShape="0">
            <a:srgbClr val="000000">
              <a:alpha val="60000"/>
            </a:srgbClr>
          </a:outerShdw>
        </a:effectLst>
        <a:sp3d/>
      </dsp:spPr>
      <dsp:style>
        <a:lnRef idx="0">
          <a:scrgbClr r="0" g="0" b="0"/>
        </a:lnRef>
        <a:fillRef idx="1">
          <a:scrgbClr r="0" g="0" b="0"/>
        </a:fillRef>
        <a:effectRef idx="2">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rtl="0">
            <a:lnSpc>
              <a:spcPct val="90000"/>
            </a:lnSpc>
            <a:spcBef>
              <a:spcPct val="0"/>
            </a:spcBef>
            <a:spcAft>
              <a:spcPct val="35000"/>
            </a:spcAft>
            <a:buNone/>
          </a:pPr>
          <a:r>
            <a:rPr lang="en-CA" sz="2900" kern="1200">
              <a:latin typeface="Calibri" panose="020F0502020204030204" pitchFamily="34" charset="0"/>
              <a:cs typeface="Calibri" panose="020F0502020204030204" pitchFamily="34" charset="0"/>
            </a:rPr>
            <a:t>Address </a:t>
          </a:r>
          <a:r>
            <a:rPr lang="en-CA" sz="2900" kern="1200" dirty="0">
              <a:latin typeface="Calibri" panose="020F0502020204030204" pitchFamily="34" charset="0"/>
              <a:cs typeface="Calibri" panose="020F0502020204030204" pitchFamily="34" charset="0"/>
            </a:rPr>
            <a:t>your target market</a:t>
          </a:r>
        </a:p>
      </dsp:txBody>
      <dsp:txXfrm>
        <a:off x="536671" y="830252"/>
        <a:ext cx="1996783" cy="3216294"/>
      </dsp:txXfrm>
    </dsp:sp>
    <dsp:sp modelId="{59F6E3AC-002F-44A4-AA90-D0F27C8B2803}">
      <dsp:nvSpPr>
        <dsp:cNvPr id="0" name=""/>
        <dsp:cNvSpPr/>
      </dsp:nvSpPr>
      <dsp:spPr>
        <a:xfrm>
          <a:off x="2774677" y="830252"/>
          <a:ext cx="2680245" cy="3216294"/>
        </a:xfrm>
        <a:prstGeom prst="roundRect">
          <a:avLst>
            <a:gd name="adj" fmla="val 5000"/>
          </a:avLst>
        </a:prstGeom>
        <a:solidFill>
          <a:schemeClr val="accent5">
            <a:hueOff val="-6198687"/>
            <a:satOff val="9275"/>
            <a:lumOff val="-10392"/>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rtl="0">
            <a:lnSpc>
              <a:spcPct val="90000"/>
            </a:lnSpc>
            <a:spcBef>
              <a:spcPct val="0"/>
            </a:spcBef>
            <a:spcAft>
              <a:spcPct val="35000"/>
            </a:spcAft>
            <a:buNone/>
          </a:pPr>
          <a:r>
            <a:rPr lang="en-CA" sz="3000" kern="1200" dirty="0">
              <a:latin typeface="Calibri" panose="020F0502020204030204" pitchFamily="34" charset="0"/>
              <a:cs typeface="Calibri" panose="020F0502020204030204" pitchFamily="34" charset="0"/>
            </a:rPr>
            <a:t>Step 2</a:t>
          </a:r>
        </a:p>
      </dsp:txBody>
      <dsp:txXfrm rot="16200000">
        <a:off x="1724020" y="1880908"/>
        <a:ext cx="2637361" cy="536049"/>
      </dsp:txXfrm>
    </dsp:sp>
    <dsp:sp modelId="{4FAE113D-07FB-4432-89D9-83C8DC362436}">
      <dsp:nvSpPr>
        <dsp:cNvPr id="0" name=""/>
        <dsp:cNvSpPr/>
      </dsp:nvSpPr>
      <dsp:spPr>
        <a:xfrm rot="5400000">
          <a:off x="2551718" y="3386762"/>
          <a:ext cx="472719" cy="402036"/>
        </a:xfrm>
        <a:prstGeom prst="flowChartExtract">
          <a:avLst/>
        </a:prstGeom>
        <a:solidFill>
          <a:schemeClr val="lt1">
            <a:hueOff val="0"/>
            <a:satOff val="0"/>
            <a:lumOff val="0"/>
            <a:alphaOff val="0"/>
          </a:schemeClr>
        </a:solidFill>
        <a:ln w="9525"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sp>
    <dsp:sp modelId="{DE2079ED-90B7-48CB-AD5F-CECE670CC3A8}">
      <dsp:nvSpPr>
        <dsp:cNvPr id="0" name=""/>
        <dsp:cNvSpPr/>
      </dsp:nvSpPr>
      <dsp:spPr>
        <a:xfrm>
          <a:off x="3310726" y="830252"/>
          <a:ext cx="1996783" cy="3216294"/>
        </a:xfrm>
        <a:prstGeom prst="rect">
          <a:avLst/>
        </a:prstGeom>
        <a:noFill/>
        <a:ln>
          <a:noFill/>
        </a:ln>
        <a:effectLst>
          <a:outerShdw blurRad="38100" dist="25400" dir="2700000" algn="br" rotWithShape="0">
            <a:srgbClr val="000000">
              <a:alpha val="60000"/>
            </a:srgbClr>
          </a:outerShdw>
        </a:effectLst>
        <a:sp3d/>
      </dsp:spPr>
      <dsp:style>
        <a:lnRef idx="0">
          <a:scrgbClr r="0" g="0" b="0"/>
        </a:lnRef>
        <a:fillRef idx="1">
          <a:scrgbClr r="0" g="0" b="0"/>
        </a:fillRef>
        <a:effectRef idx="2">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rtl="0">
            <a:lnSpc>
              <a:spcPct val="90000"/>
            </a:lnSpc>
            <a:spcBef>
              <a:spcPct val="0"/>
            </a:spcBef>
            <a:spcAft>
              <a:spcPct val="35000"/>
            </a:spcAft>
            <a:buNone/>
          </a:pPr>
          <a:r>
            <a:rPr lang="en-CA" sz="2900" kern="1200">
              <a:latin typeface="Calibri" panose="020F0502020204030204" pitchFamily="34" charset="0"/>
              <a:cs typeface="Calibri" panose="020F0502020204030204" pitchFamily="34" charset="0"/>
            </a:rPr>
            <a:t>Show the unique value you provide for them</a:t>
          </a:r>
        </a:p>
      </dsp:txBody>
      <dsp:txXfrm>
        <a:off x="3310726" y="830252"/>
        <a:ext cx="1996783" cy="3216294"/>
      </dsp:txXfrm>
    </dsp:sp>
    <dsp:sp modelId="{29430BFF-C73B-4769-BC5C-9B04E1B9664D}">
      <dsp:nvSpPr>
        <dsp:cNvPr id="0" name=""/>
        <dsp:cNvSpPr/>
      </dsp:nvSpPr>
      <dsp:spPr>
        <a:xfrm>
          <a:off x="5548731" y="830252"/>
          <a:ext cx="2680245" cy="3216294"/>
        </a:xfrm>
        <a:prstGeom prst="roundRect">
          <a:avLst>
            <a:gd name="adj" fmla="val 5000"/>
          </a:avLst>
        </a:prstGeom>
        <a:solidFill>
          <a:schemeClr val="accent5">
            <a:hueOff val="-12397374"/>
            <a:satOff val="18550"/>
            <a:lumOff val="-20783"/>
            <a:alphaOff val="0"/>
          </a:schemeClr>
        </a:solidFill>
        <a:ln>
          <a:noFill/>
        </a:ln>
        <a:effectLst>
          <a:outerShdw blurRad="38100" dist="25400" dir="2700000" algn="br" rotWithShape="0">
            <a:srgbClr val="000000">
              <a:alpha val="60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rtl="0">
            <a:lnSpc>
              <a:spcPct val="90000"/>
            </a:lnSpc>
            <a:spcBef>
              <a:spcPct val="0"/>
            </a:spcBef>
            <a:spcAft>
              <a:spcPct val="35000"/>
            </a:spcAft>
            <a:buNone/>
          </a:pPr>
          <a:r>
            <a:rPr lang="en-CA" sz="3000" kern="1200" dirty="0">
              <a:latin typeface="Calibri" panose="020F0502020204030204" pitchFamily="34" charset="0"/>
              <a:cs typeface="Calibri" panose="020F0502020204030204" pitchFamily="34" charset="0"/>
            </a:rPr>
            <a:t>Step 3</a:t>
          </a:r>
        </a:p>
      </dsp:txBody>
      <dsp:txXfrm rot="16200000">
        <a:off x="4498075" y="1880908"/>
        <a:ext cx="2637361" cy="536049"/>
      </dsp:txXfrm>
    </dsp:sp>
    <dsp:sp modelId="{169F242B-6AF2-49DF-A5B6-159B7293F975}">
      <dsp:nvSpPr>
        <dsp:cNvPr id="0" name=""/>
        <dsp:cNvSpPr/>
      </dsp:nvSpPr>
      <dsp:spPr>
        <a:xfrm rot="5400000">
          <a:off x="5325773" y="3386762"/>
          <a:ext cx="472719" cy="402036"/>
        </a:xfrm>
        <a:prstGeom prst="flowChartExtract">
          <a:avLst/>
        </a:prstGeom>
        <a:solidFill>
          <a:schemeClr val="lt1">
            <a:hueOff val="0"/>
            <a:satOff val="0"/>
            <a:lumOff val="0"/>
            <a:alphaOff val="0"/>
          </a:schemeClr>
        </a:solidFill>
        <a:ln w="9525" cap="flat" cmpd="sng" algn="ctr">
          <a:solidFill>
            <a:schemeClr val="accent5">
              <a:hueOff val="-12397374"/>
              <a:satOff val="18550"/>
              <a:lumOff val="-20783"/>
              <a:alphaOff val="0"/>
            </a:schemeClr>
          </a:solidFill>
          <a:prstDash val="solid"/>
        </a:ln>
        <a:effectLst>
          <a:outerShdw blurRad="38100" dist="25400" dir="2700000" algn="br" rotWithShape="0">
            <a:srgbClr val="000000">
              <a:alpha val="60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sp>
    <dsp:sp modelId="{C8F73310-FE64-4BE8-B312-B30FB340E4DA}">
      <dsp:nvSpPr>
        <dsp:cNvPr id="0" name=""/>
        <dsp:cNvSpPr/>
      </dsp:nvSpPr>
      <dsp:spPr>
        <a:xfrm>
          <a:off x="6084780" y="830252"/>
          <a:ext cx="1996783" cy="3216294"/>
        </a:xfrm>
        <a:prstGeom prst="rect">
          <a:avLst/>
        </a:prstGeom>
        <a:noFill/>
        <a:ln>
          <a:noFill/>
        </a:ln>
        <a:effectLst>
          <a:outerShdw blurRad="38100" dist="25400" dir="2700000" algn="br" rotWithShape="0">
            <a:srgbClr val="000000">
              <a:alpha val="60000"/>
            </a:srgbClr>
          </a:outerShdw>
        </a:effectLst>
        <a:sp3d/>
      </dsp:spPr>
      <dsp:style>
        <a:lnRef idx="0">
          <a:scrgbClr r="0" g="0" b="0"/>
        </a:lnRef>
        <a:fillRef idx="1">
          <a:scrgbClr r="0" g="0" b="0"/>
        </a:fillRef>
        <a:effectRef idx="2">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rtl="0">
            <a:lnSpc>
              <a:spcPct val="90000"/>
            </a:lnSpc>
            <a:spcBef>
              <a:spcPct val="0"/>
            </a:spcBef>
            <a:spcAft>
              <a:spcPct val="35000"/>
            </a:spcAft>
            <a:buNone/>
          </a:pPr>
          <a:r>
            <a:rPr lang="en-CA" sz="2900" kern="1200">
              <a:latin typeface="Calibri" panose="020F0502020204030204" pitchFamily="34" charset="0"/>
              <a:cs typeface="Calibri" panose="020F0502020204030204" pitchFamily="34" charset="0"/>
            </a:rPr>
            <a:t>Demonstrate </a:t>
          </a:r>
          <a:r>
            <a:rPr lang="en-CA" sz="2900" kern="1200" dirty="0">
              <a:latin typeface="Calibri" panose="020F0502020204030204" pitchFamily="34" charset="0"/>
              <a:cs typeface="Calibri" panose="020F0502020204030204" pitchFamily="34" charset="0"/>
            </a:rPr>
            <a:t>why they should believe you</a:t>
          </a:r>
        </a:p>
      </dsp:txBody>
      <dsp:txXfrm>
        <a:off x="6084780" y="830252"/>
        <a:ext cx="1996783" cy="3216294"/>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CDAB3B3-0E52-421F-B820-2863EB405EC8}" type="datetimeFigureOut">
              <a:rPr lang="en-CA" smtClean="0"/>
              <a:t>2019-02-13</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0DB05BBC-5224-4ABE-9F00-58626EFD360B}" type="slidenum">
              <a:rPr lang="en-CA" smtClean="0"/>
              <a:t>‹#›</a:t>
            </a:fld>
            <a:endParaRPr lang="en-CA"/>
          </a:p>
        </p:txBody>
      </p:sp>
    </p:spTree>
    <p:extLst>
      <p:ext uri="{BB962C8B-B14F-4D97-AF65-F5344CB8AC3E}">
        <p14:creationId xmlns:p14="http://schemas.microsoft.com/office/powerpoint/2010/main" val="1912315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xtensio.com/user-person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0DB05BBC-5224-4ABE-9F00-58626EFD360B}" type="slidenum">
              <a:rPr lang="en-CA" smtClean="0"/>
              <a:t>2</a:t>
            </a:fld>
            <a:endParaRPr lang="en-CA"/>
          </a:p>
        </p:txBody>
      </p:sp>
    </p:spTree>
    <p:extLst>
      <p:ext uri="{BB962C8B-B14F-4D97-AF65-F5344CB8AC3E}">
        <p14:creationId xmlns:p14="http://schemas.microsoft.com/office/powerpoint/2010/main" val="353055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aseline="0" dirty="0"/>
          </a:p>
        </p:txBody>
      </p:sp>
      <p:sp>
        <p:nvSpPr>
          <p:cNvPr id="4" name="Slide Number Placeholder 3"/>
          <p:cNvSpPr>
            <a:spLocks noGrp="1"/>
          </p:cNvSpPr>
          <p:nvPr>
            <p:ph type="sldNum" sz="quarter" idx="10"/>
          </p:nvPr>
        </p:nvSpPr>
        <p:spPr/>
        <p:txBody>
          <a:bodyPr/>
          <a:lstStyle/>
          <a:p>
            <a:fld id="{9B00BC9E-A9EF-4624-A932-DA54DDA72B30}" type="slidenum">
              <a:rPr lang="en-CA" smtClean="0"/>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CA" sz="1000" dirty="0"/>
          </a:p>
        </p:txBody>
      </p:sp>
      <p:sp>
        <p:nvSpPr>
          <p:cNvPr id="4" name="Slide Number Placeholder 3"/>
          <p:cNvSpPr>
            <a:spLocks noGrp="1"/>
          </p:cNvSpPr>
          <p:nvPr>
            <p:ph type="sldNum" sz="quarter" idx="10"/>
          </p:nvPr>
        </p:nvSpPr>
        <p:spPr/>
        <p:txBody>
          <a:bodyPr/>
          <a:lstStyle/>
          <a:p>
            <a:fld id="{9B00BC9E-A9EF-4624-A932-DA54DDA72B30}" type="slidenum">
              <a:rPr lang="en-CA" smtClean="0"/>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buFont typeface="Arial" pitchFamily="34" charset="0"/>
              <a:buChar char="•"/>
            </a:pPr>
            <a:endParaRPr lang="en-CA" baseline="0" dirty="0"/>
          </a:p>
        </p:txBody>
      </p:sp>
      <p:sp>
        <p:nvSpPr>
          <p:cNvPr id="4" name="Slide Number Placeholder 3"/>
          <p:cNvSpPr>
            <a:spLocks noGrp="1"/>
          </p:cNvSpPr>
          <p:nvPr>
            <p:ph type="sldNum" sz="quarter" idx="10"/>
          </p:nvPr>
        </p:nvSpPr>
        <p:spPr/>
        <p:txBody>
          <a:bodyPr/>
          <a:lstStyle/>
          <a:p>
            <a:fld id="{9B00BC9E-A9EF-4624-A932-DA54DDA72B30}" type="slidenum">
              <a:rPr lang="en-CA" smtClean="0"/>
              <a:pPr/>
              <a:t>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6</a:t>
            </a:fld>
            <a:endParaRPr lang="en-CA"/>
          </a:p>
        </p:txBody>
      </p:sp>
    </p:spTree>
    <p:extLst>
      <p:ext uri="{BB962C8B-B14F-4D97-AF65-F5344CB8AC3E}">
        <p14:creationId xmlns:p14="http://schemas.microsoft.com/office/powerpoint/2010/main" val="3233354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7</a:t>
            </a:fld>
            <a:endParaRPr lang="en-CA"/>
          </a:p>
        </p:txBody>
      </p:sp>
    </p:spTree>
    <p:extLst>
      <p:ext uri="{BB962C8B-B14F-4D97-AF65-F5344CB8AC3E}">
        <p14:creationId xmlns:p14="http://schemas.microsoft.com/office/powerpoint/2010/main" val="2616534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algn="l">
              <a:buFont typeface="Arial" charset="0"/>
              <a:buNone/>
            </a:pPr>
            <a:r>
              <a:rPr lang="en-US" sz="1400" b="0" i="0" baseline="0" dirty="0"/>
              <a:t>Traditionalist:</a:t>
            </a:r>
          </a:p>
          <a:p>
            <a:r>
              <a:rPr lang="en-CA" sz="1400" b="0" i="0" baseline="0" dirty="0">
                <a:latin typeface="Arial" pitchFamily="-65" charset="0"/>
                <a:ea typeface="MS PGothic" pitchFamily="34" charset="-128"/>
                <a:cs typeface="ＭＳ Ｐゴシック" charset="-128"/>
              </a:rPr>
              <a:t>Born 1922-1945</a:t>
            </a:r>
          </a:p>
          <a:p>
            <a:r>
              <a:rPr lang="en-CA" sz="1400" b="0" i="0" baseline="0" dirty="0">
                <a:latin typeface="Arial" pitchFamily="-65" charset="0"/>
                <a:ea typeface="MS PGothic" pitchFamily="34" charset="-128"/>
                <a:cs typeface="ＭＳ Ｐゴシック" charset="-128"/>
              </a:rPr>
              <a:t>WWII, Pearl Harbor</a:t>
            </a:r>
          </a:p>
          <a:p>
            <a:r>
              <a:rPr lang="en-CA" sz="1400" b="0" i="0" baseline="0" dirty="0">
                <a:latin typeface="Arial" pitchFamily="-65" charset="0"/>
                <a:ea typeface="MS PGothic" pitchFamily="34" charset="-128"/>
                <a:cs typeface="ＭＳ Ｐゴシック" charset="-128"/>
              </a:rPr>
              <a:t>Manufacturing developments</a:t>
            </a:r>
          </a:p>
          <a:p>
            <a:r>
              <a:rPr lang="en-CA" sz="1400" b="0" i="0" baseline="0" dirty="0">
                <a:latin typeface="Arial" pitchFamily="-65" charset="0"/>
                <a:ea typeface="MS PGothic" pitchFamily="34" charset="-128"/>
                <a:cs typeface="ＭＳ Ｐゴシック" charset="-128"/>
              </a:rPr>
              <a:t>Created polio, tuberculosis, tetanus and whooping cough vaccines</a:t>
            </a:r>
          </a:p>
          <a:p>
            <a:r>
              <a:rPr lang="en-CA" sz="1400" b="0" i="0" baseline="0" dirty="0">
                <a:latin typeface="Arial" pitchFamily="-65" charset="0"/>
                <a:ea typeface="MS PGothic" pitchFamily="34" charset="-128"/>
                <a:cs typeface="ＭＳ Ｐゴシック" charset="-128"/>
              </a:rPr>
              <a:t>Patriotic</a:t>
            </a:r>
          </a:p>
          <a:p>
            <a:r>
              <a:rPr lang="en-CA" sz="1400" b="0" i="0" baseline="0" dirty="0">
                <a:latin typeface="Arial" pitchFamily="-65" charset="0"/>
                <a:ea typeface="MS PGothic" pitchFamily="34" charset="-128"/>
                <a:cs typeface="ＭＳ Ｐゴシック" charset="-128"/>
              </a:rPr>
              <a:t>Developed U.S. space program</a:t>
            </a:r>
          </a:p>
          <a:p>
            <a:r>
              <a:rPr lang="en-CA" sz="1400" b="0" i="0" baseline="0" dirty="0">
                <a:latin typeface="Arial" pitchFamily="-65" charset="0"/>
                <a:ea typeface="MS PGothic" pitchFamily="34" charset="-128"/>
                <a:cs typeface="ＭＳ Ｐゴシック" charset="-128"/>
              </a:rPr>
              <a:t>Detail oriented, logical</a:t>
            </a:r>
          </a:p>
          <a:p>
            <a:r>
              <a:rPr lang="en-CA" sz="1400" b="0" i="0" baseline="0" dirty="0">
                <a:latin typeface="Arial" pitchFamily="-65" charset="0"/>
                <a:ea typeface="MS PGothic" pitchFamily="34" charset="-128"/>
                <a:cs typeface="ＭＳ Ｐゴシック" charset="-128"/>
              </a:rPr>
              <a:t>Defined sense of right and wrong</a:t>
            </a:r>
          </a:p>
          <a:p>
            <a:r>
              <a:rPr lang="en-CA" sz="1400" b="0" i="0" baseline="0" dirty="0">
                <a:latin typeface="Arial" pitchFamily="-65" charset="0"/>
                <a:ea typeface="MS PGothic" pitchFamily="34" charset="-128"/>
                <a:cs typeface="ＭＳ Ｐゴシック" charset="-128"/>
              </a:rPr>
              <a:t>Seek consistency and uniformity</a:t>
            </a:r>
          </a:p>
          <a:p>
            <a:endParaRPr lang="en-CA" sz="1400" b="0" i="0" baseline="0" dirty="0">
              <a:latin typeface="Arial" pitchFamily="-65" charset="0"/>
              <a:ea typeface="MS PGothic" pitchFamily="34" charset="-128"/>
            </a:endParaRPr>
          </a:p>
          <a:p>
            <a:r>
              <a:rPr lang="en-CA" sz="1400" b="0" i="0" baseline="0" dirty="0">
                <a:latin typeface="Arial" pitchFamily="-65" charset="0"/>
                <a:ea typeface="MS PGothic" pitchFamily="34" charset="-128"/>
              </a:rPr>
              <a:t>Baby Boomer:</a:t>
            </a:r>
          </a:p>
          <a:p>
            <a:r>
              <a:rPr lang="en-CA" sz="1400" b="0" i="0" baseline="0" dirty="0">
                <a:latin typeface="Arial" pitchFamily="-65" charset="0"/>
                <a:ea typeface="MS PGothic" pitchFamily="34" charset="-128"/>
                <a:cs typeface="ＭＳ Ｐゴシック" charset="-128"/>
              </a:rPr>
              <a:t>Born 1946-1964</a:t>
            </a:r>
          </a:p>
          <a:p>
            <a:r>
              <a:rPr lang="en-CA" sz="1400" b="0" i="0" baseline="0" dirty="0">
                <a:latin typeface="Arial" pitchFamily="-65" charset="0"/>
                <a:ea typeface="MS PGothic" pitchFamily="34" charset="-128"/>
                <a:cs typeface="ＭＳ Ｐゴシック" charset="-128"/>
              </a:rPr>
              <a:t>Civil Rights Movement</a:t>
            </a:r>
          </a:p>
          <a:p>
            <a:r>
              <a:rPr lang="en-CA" sz="1400" b="0" i="0" baseline="0" dirty="0">
                <a:latin typeface="Arial" pitchFamily="-65" charset="0"/>
                <a:ea typeface="MS PGothic" pitchFamily="34" charset="-128"/>
                <a:cs typeface="ＭＳ Ｐゴシック" charset="-128"/>
              </a:rPr>
              <a:t>Women's Movement</a:t>
            </a:r>
          </a:p>
          <a:p>
            <a:r>
              <a:rPr lang="en-CA" sz="1400" b="0" i="0" baseline="0" dirty="0">
                <a:latin typeface="Arial" pitchFamily="-65" charset="0"/>
                <a:ea typeface="MS PGothic" pitchFamily="34" charset="-128"/>
                <a:cs typeface="ＭＳ Ｐゴシック" charset="-128"/>
              </a:rPr>
              <a:t>Vietnam War</a:t>
            </a:r>
          </a:p>
          <a:p>
            <a:r>
              <a:rPr lang="en-CA" sz="1400" b="0" i="0" baseline="0" dirty="0">
                <a:latin typeface="Arial" pitchFamily="-65" charset="0"/>
                <a:ea typeface="MS PGothic" pitchFamily="34" charset="-128"/>
                <a:cs typeface="ＭＳ Ｐゴシック" charset="-128"/>
              </a:rPr>
              <a:t>Optimistic, confident</a:t>
            </a:r>
          </a:p>
          <a:p>
            <a:r>
              <a:rPr lang="en-CA" sz="1400" b="0" i="0" baseline="0" dirty="0">
                <a:latin typeface="Arial" pitchFamily="-65" charset="0"/>
                <a:ea typeface="MS PGothic" pitchFamily="34" charset="-128"/>
                <a:cs typeface="ＭＳ Ｐゴシック" charset="-128"/>
              </a:rPr>
              <a:t>Consensus decision making</a:t>
            </a:r>
          </a:p>
          <a:p>
            <a:r>
              <a:rPr lang="en-CA" sz="1400" b="0" i="0" baseline="0" dirty="0">
                <a:latin typeface="Arial" pitchFamily="-65" charset="0"/>
                <a:ea typeface="MS PGothic" pitchFamily="34" charset="-128"/>
                <a:cs typeface="ＭＳ Ｐゴシック" charset="-128"/>
              </a:rPr>
              <a:t>Largest living generation</a:t>
            </a:r>
          </a:p>
          <a:p>
            <a:r>
              <a:rPr lang="en-CA" sz="1400" b="0" i="0" baseline="0" dirty="0">
                <a:latin typeface="Arial" pitchFamily="-65" charset="0"/>
                <a:ea typeface="MS PGothic" pitchFamily="34" charset="-128"/>
                <a:cs typeface="ＭＳ Ｐゴシック" charset="-128"/>
              </a:rPr>
              <a:t>Often portrayed as a generation of optimism, exploration and achievement. </a:t>
            </a:r>
          </a:p>
          <a:p>
            <a:endParaRPr lang="en-CA" sz="1400" b="0" i="0" baseline="0" dirty="0">
              <a:latin typeface="Arial" pitchFamily="-65" charset="0"/>
              <a:ea typeface="MS PGothic" pitchFamily="34" charset="-128"/>
            </a:endParaRPr>
          </a:p>
          <a:p>
            <a:r>
              <a:rPr lang="en-CA" sz="1400" b="0" i="0" baseline="0" dirty="0">
                <a:latin typeface="Arial" pitchFamily="-65" charset="0"/>
                <a:ea typeface="MS PGothic" pitchFamily="34" charset="-128"/>
                <a:cs typeface="ＭＳ Ｐゴシック" charset="-128"/>
              </a:rPr>
              <a:t>Generation X</a:t>
            </a:r>
          </a:p>
          <a:p>
            <a:r>
              <a:rPr lang="en-CA" sz="1400" b="0" i="0" baseline="0" dirty="0">
                <a:latin typeface="Arial" pitchFamily="-65" charset="0"/>
                <a:ea typeface="MS PGothic" pitchFamily="34" charset="-128"/>
                <a:cs typeface="ＭＳ Ｐゴシック" charset="-128"/>
              </a:rPr>
              <a:t>Born 1965-1980</a:t>
            </a:r>
          </a:p>
          <a:p>
            <a:r>
              <a:rPr lang="en-CA" sz="1400" b="0" i="0" baseline="0" dirty="0">
                <a:latin typeface="Arial" pitchFamily="-65" charset="0"/>
                <a:ea typeface="MS PGothic" pitchFamily="34" charset="-128"/>
                <a:cs typeface="ＭＳ Ｐゴシック" charset="-128"/>
              </a:rPr>
              <a:t>Desktop PCs</a:t>
            </a:r>
          </a:p>
          <a:p>
            <a:r>
              <a:rPr lang="en-CA" sz="1400" b="0" i="0" baseline="0" dirty="0">
                <a:latin typeface="Arial" pitchFamily="-65" charset="0"/>
                <a:ea typeface="MS PGothic" pitchFamily="34" charset="-128"/>
                <a:cs typeface="ＭＳ Ｐゴシック" charset="-128"/>
              </a:rPr>
              <a:t>First latchkey children</a:t>
            </a:r>
          </a:p>
          <a:p>
            <a:r>
              <a:rPr lang="en-CA" sz="1400" b="0" i="0" baseline="0" dirty="0">
                <a:latin typeface="Arial" pitchFamily="-65" charset="0"/>
                <a:ea typeface="MS PGothic" pitchFamily="34" charset="-128"/>
                <a:cs typeface="ＭＳ Ｐゴシック" charset="-128"/>
              </a:rPr>
              <a:t>Entrepreneurial</a:t>
            </a:r>
          </a:p>
          <a:p>
            <a:r>
              <a:rPr lang="en-CA" sz="1400" b="0" i="0" baseline="0" dirty="0">
                <a:latin typeface="Arial" pitchFamily="-65" charset="0"/>
                <a:ea typeface="MS PGothic" pitchFamily="34" charset="-128"/>
                <a:cs typeface="ＭＳ Ｐゴシック" charset="-128"/>
              </a:rPr>
              <a:t>Independent</a:t>
            </a:r>
          </a:p>
          <a:p>
            <a:r>
              <a:rPr lang="en-CA" sz="1400" b="0" i="0" baseline="0" dirty="0">
                <a:latin typeface="Arial" pitchFamily="-65" charset="0"/>
                <a:ea typeface="MS PGothic" pitchFamily="34" charset="-128"/>
                <a:cs typeface="ＭＳ Ｐゴシック" charset="-128"/>
              </a:rPr>
              <a:t>Produce high-quality end results</a:t>
            </a:r>
          </a:p>
          <a:p>
            <a:r>
              <a:rPr lang="en-CA" sz="1400" b="0" i="0" baseline="0" dirty="0">
                <a:latin typeface="Arial" pitchFamily="-65" charset="0"/>
                <a:ea typeface="MS PGothic" pitchFamily="34" charset="-128"/>
                <a:cs typeface="ＭＳ Ｐゴシック" charset="-128"/>
              </a:rPr>
              <a:t>Generation X felt the future had been given to their parents and older siblings and found the future disappointing and somewhat unappealing. </a:t>
            </a:r>
          </a:p>
          <a:p>
            <a:r>
              <a:rPr lang="en-CA" sz="1400" b="0" i="0" baseline="0" dirty="0">
                <a:latin typeface="Arial" pitchFamily="-65" charset="0"/>
                <a:ea typeface="MS PGothic" pitchFamily="34" charset="-128"/>
                <a:cs typeface="ＭＳ Ｐゴシック" charset="-128"/>
              </a:rPr>
              <a:t>Gen Xers spent less time with their parents than previous generations of children had. First recognized as latchkey kids, this generation found themselves home alone and taking care of themselves and their siblings, while their parents worked. Divorce was common.</a:t>
            </a:r>
            <a:endParaRPr lang="en-CA" sz="1400" b="0" i="0" baseline="0" dirty="0">
              <a:latin typeface="Arial" pitchFamily="-65" charset="0"/>
              <a:ea typeface="MS PGothic" pitchFamily="34" charset="-128"/>
            </a:endParaRPr>
          </a:p>
          <a:p>
            <a:endParaRPr lang="en-US" sz="1400" b="0" i="0" baseline="0" dirty="0"/>
          </a:p>
          <a:p>
            <a:r>
              <a:rPr lang="en-US" sz="1400" b="0" i="0" baseline="0" dirty="0"/>
              <a:t>Generation Y or millennials </a:t>
            </a:r>
          </a:p>
          <a:p>
            <a:r>
              <a:rPr lang="en-CA" sz="1400" b="0" i="0" baseline="0" dirty="0">
                <a:latin typeface="Arial" pitchFamily="-65" charset="0"/>
                <a:ea typeface="MS PGothic" pitchFamily="34" charset="-128"/>
                <a:cs typeface="ＭＳ Ｐゴシック" charset="-128"/>
              </a:rPr>
              <a:t>Born 1980-1994</a:t>
            </a:r>
          </a:p>
          <a:p>
            <a:r>
              <a:rPr lang="en-CA" sz="1400" b="0" i="0" baseline="0" dirty="0">
                <a:latin typeface="Arial" pitchFamily="-65" charset="0"/>
                <a:ea typeface="MS PGothic" pitchFamily="34" charset="-128"/>
                <a:cs typeface="ＭＳ Ｐゴシック" charset="-128"/>
              </a:rPr>
              <a:t>Cable TV, computers, cell phones, Internet, text messaging</a:t>
            </a:r>
          </a:p>
          <a:p>
            <a:r>
              <a:rPr lang="en-CA" sz="1400" b="0" i="0" baseline="0" dirty="0">
                <a:latin typeface="Arial" pitchFamily="-65" charset="0"/>
                <a:ea typeface="MS PGothic" pitchFamily="34" charset="-128"/>
                <a:cs typeface="ＭＳ Ｐゴシック" charset="-128"/>
              </a:rPr>
              <a:t>"Do we have a future?"</a:t>
            </a:r>
          </a:p>
          <a:p>
            <a:r>
              <a:rPr lang="en-CA" sz="1400" b="0" i="0" baseline="0" dirty="0">
                <a:latin typeface="Arial" pitchFamily="-65" charset="0"/>
                <a:ea typeface="MS PGothic" pitchFamily="34" charset="-128"/>
                <a:cs typeface="ＭＳ Ｐゴシック" charset="-128"/>
              </a:rPr>
              <a:t>Columbine High School shootings</a:t>
            </a:r>
          </a:p>
          <a:p>
            <a:r>
              <a:rPr lang="en-CA" sz="1400" b="0" i="0" baseline="0" dirty="0">
                <a:latin typeface="Arial" pitchFamily="-65" charset="0"/>
                <a:ea typeface="MS PGothic" pitchFamily="34" charset="-128"/>
                <a:cs typeface="ＭＳ Ｐゴシック" charset="-128"/>
              </a:rPr>
              <a:t>September 11, 2001</a:t>
            </a:r>
          </a:p>
          <a:p>
            <a:r>
              <a:rPr lang="en-CA" sz="1400" b="0" i="0" baseline="0" dirty="0">
                <a:latin typeface="Arial" pitchFamily="-65" charset="0"/>
                <a:ea typeface="MS PGothic" pitchFamily="34" charset="-128"/>
                <a:cs typeface="ＭＳ Ｐゴシック" charset="-128"/>
              </a:rPr>
              <a:t>Close ties to parents</a:t>
            </a:r>
          </a:p>
          <a:p>
            <a:r>
              <a:rPr lang="en-CA" sz="1400" b="0" i="0" baseline="0" dirty="0">
                <a:latin typeface="Arial" pitchFamily="-65" charset="0"/>
                <a:ea typeface="MS PGothic" pitchFamily="34" charset="-128"/>
                <a:cs typeface="ＭＳ Ｐゴシック" charset="-128"/>
              </a:rPr>
              <a:t>Team players</a:t>
            </a:r>
          </a:p>
          <a:p>
            <a:r>
              <a:rPr lang="en-CA" sz="1400" b="0" i="0" baseline="0" dirty="0">
                <a:latin typeface="Arial" pitchFamily="-65" charset="0"/>
                <a:ea typeface="MS PGothic" pitchFamily="34" charset="-128"/>
                <a:cs typeface="ＭＳ Ｐゴシック" charset="-128"/>
              </a:rPr>
              <a:t>Accepting of diversity</a:t>
            </a:r>
          </a:p>
          <a:p>
            <a:r>
              <a:rPr lang="en-CA" sz="1400" b="0" i="0" baseline="0" dirty="0">
                <a:latin typeface="Arial" pitchFamily="-65" charset="0"/>
                <a:ea typeface="MS PGothic" pitchFamily="34" charset="-128"/>
                <a:cs typeface="ＭＳ Ｐゴシック" charset="-128"/>
              </a:rPr>
              <a:t>Resilient</a:t>
            </a:r>
          </a:p>
          <a:p>
            <a:r>
              <a:rPr lang="en-CA" sz="1400" b="0" i="0" baseline="0" dirty="0">
                <a:latin typeface="Arial" pitchFamily="-65" charset="0"/>
                <a:ea typeface="MS PGothic" pitchFamily="34" charset="-128"/>
                <a:cs typeface="ＭＳ Ｐゴシック" charset="-128"/>
              </a:rPr>
              <a:t>Well educated</a:t>
            </a:r>
          </a:p>
          <a:p>
            <a:r>
              <a:rPr lang="en-CA" sz="1400" b="0" i="0" baseline="0" dirty="0">
                <a:latin typeface="Arial" pitchFamily="-65" charset="0"/>
                <a:ea typeface="MS PGothic" pitchFamily="34" charset="-128"/>
                <a:cs typeface="ＭＳ Ｐゴシック" charset="-128"/>
              </a:rPr>
              <a:t>Seek change &amp; innovation</a:t>
            </a:r>
          </a:p>
          <a:p>
            <a:r>
              <a:rPr lang="en-CA" sz="1400" b="0" i="0" baseline="0" dirty="0">
                <a:latin typeface="Arial" pitchFamily="-65" charset="0"/>
                <a:ea typeface="MS PGothic" pitchFamily="34" charset="-128"/>
                <a:cs typeface="ＭＳ Ｐゴシック" charset="-128"/>
              </a:rPr>
              <a:t>Generation Y’s Baby Boomer parents have nurtured and protected them, providing for their every emotional, educational and physical need and want. </a:t>
            </a:r>
          </a:p>
          <a:p>
            <a:r>
              <a:rPr lang="en-CA" sz="1400" b="0" i="0" baseline="0" dirty="0">
                <a:latin typeface="Arial" pitchFamily="-65" charset="0"/>
                <a:ea typeface="MS PGothic" pitchFamily="34" charset="-128"/>
                <a:cs typeface="ＭＳ Ｐゴシック" charset="-128"/>
              </a:rPr>
              <a:t>They have praised and rewarded their children for minimal effort and have increased the expectations of school and community in educating, entertaining and protecting their children. </a:t>
            </a:r>
          </a:p>
          <a:p>
            <a:r>
              <a:rPr lang="en-CA" sz="1400" b="0" i="0" baseline="0" dirty="0">
                <a:latin typeface="Arial" pitchFamily="-65" charset="0"/>
                <a:ea typeface="MS PGothic" pitchFamily="34" charset="-128"/>
                <a:cs typeface="ＭＳ Ｐゴシック" charset="-128"/>
              </a:rPr>
              <a:t>As a result, these young workers have high expectations of recognition and reward from others with minimal effort on their part.</a:t>
            </a:r>
          </a:p>
          <a:p>
            <a:endParaRPr lang="en-CA" sz="1400" b="0" i="0" baseline="0" dirty="0">
              <a:latin typeface="Arial" pitchFamily="-65" charset="0"/>
              <a:ea typeface="MS PGothic" pitchFamily="34" charset="-128"/>
            </a:endParaRPr>
          </a:p>
          <a:p>
            <a:r>
              <a:rPr lang="en-CA" sz="1400" b="0" i="0" baseline="0" dirty="0">
                <a:latin typeface="Arial" pitchFamily="-65" charset="0"/>
                <a:ea typeface="MS PGothic" pitchFamily="34" charset="-128"/>
              </a:rPr>
              <a:t>Generation Edge</a:t>
            </a:r>
          </a:p>
          <a:p>
            <a:r>
              <a:rPr lang="en-CA" sz="1400" b="0" i="0" baseline="0" dirty="0">
                <a:latin typeface="Arial" pitchFamily="-65" charset="0"/>
                <a:ea typeface="MS PGothic" pitchFamily="34" charset="-128"/>
              </a:rPr>
              <a:t>From 1995 to now</a:t>
            </a:r>
          </a:p>
          <a:p>
            <a:r>
              <a:rPr lang="en-CA" sz="1400" b="0" i="0" baseline="0" dirty="0">
                <a:latin typeface="Arial" pitchFamily="-65" charset="0"/>
                <a:ea typeface="MS PGothic" pitchFamily="34" charset="-128"/>
              </a:rPr>
              <a:t>The youngest millennial is now 22</a:t>
            </a:r>
          </a:p>
          <a:p>
            <a:r>
              <a:rPr lang="en-CA" sz="1400" b="0" i="0" baseline="0" dirty="0">
                <a:latin typeface="Arial" pitchFamily="-65" charset="0"/>
                <a:ea typeface="MS PGothic" pitchFamily="34" charset="-128"/>
              </a:rPr>
              <a:t>Children of the generation Xers</a:t>
            </a:r>
          </a:p>
          <a:p>
            <a:r>
              <a:rPr lang="en-CA" sz="1400" b="0" i="0" baseline="0" dirty="0">
                <a:latin typeface="Arial" pitchFamily="-65" charset="0"/>
                <a:ea typeface="MS PGothic" pitchFamily="34" charset="-128"/>
              </a:rPr>
              <a:t>Achievement obsessed</a:t>
            </a:r>
          </a:p>
          <a:p>
            <a:r>
              <a:rPr lang="en-CA" sz="1400" b="0" i="0" baseline="0" dirty="0">
                <a:latin typeface="Arial" pitchFamily="-65" charset="0"/>
                <a:ea typeface="MS PGothic" pitchFamily="34" charset="-128"/>
              </a:rPr>
              <a:t>Future focused – idealistic and optimistic</a:t>
            </a:r>
          </a:p>
          <a:p>
            <a:r>
              <a:rPr lang="en-CA" sz="1400" b="0" i="0" baseline="0" dirty="0">
                <a:latin typeface="Arial" pitchFamily="-65" charset="0"/>
                <a:ea typeface="MS PGothic" pitchFamily="34" charset="-128"/>
              </a:rPr>
              <a:t>Technology aspirants</a:t>
            </a:r>
          </a:p>
          <a:p>
            <a:r>
              <a:rPr lang="en-CA" sz="1400" b="0" i="0" baseline="0" dirty="0">
                <a:latin typeface="Arial" pitchFamily="-65" charset="0"/>
                <a:ea typeface="MS PGothic" pitchFamily="34" charset="-128"/>
              </a:rPr>
              <a:t>Extended adolescence</a:t>
            </a:r>
          </a:p>
          <a:p>
            <a:r>
              <a:rPr lang="en-CA" sz="1400" b="0" i="0" baseline="0" dirty="0">
                <a:latin typeface="Arial" pitchFamily="-65" charset="0"/>
                <a:ea typeface="MS PGothic" pitchFamily="34" charset="-128"/>
              </a:rPr>
              <a:t>Born into a world on the edge of collapse (have only known recession and bleak growth)</a:t>
            </a:r>
          </a:p>
          <a:p>
            <a:r>
              <a:rPr lang="en-CA" sz="1400" b="0" i="0" baseline="0" dirty="0">
                <a:latin typeface="Arial" pitchFamily="-65" charset="0"/>
                <a:ea typeface="MS PGothic" pitchFamily="34" charset="-128"/>
              </a:rPr>
              <a:t>This makes them resourceful as they are forced to think of alternative ways of making it in the world.</a:t>
            </a:r>
          </a:p>
          <a:p>
            <a:r>
              <a:rPr lang="en-CA" sz="1400" b="0" i="0" baseline="0" dirty="0">
                <a:latin typeface="Arial" pitchFamily="-65" charset="0"/>
                <a:ea typeface="MS PGothic" pitchFamily="34" charset="-128"/>
              </a:rPr>
              <a:t>Easy access to information</a:t>
            </a:r>
          </a:p>
          <a:p>
            <a:endParaRPr lang="en-CA" sz="1400" b="0" i="0" baseline="0" dirty="0">
              <a:latin typeface="Arial" pitchFamily="-65" charset="0"/>
              <a:ea typeface="MS PGothic" pitchFamily="34" charset="-128"/>
            </a:endParaRPr>
          </a:p>
          <a:p>
            <a:pPr lvl="0"/>
            <a:r>
              <a:rPr lang="en-US" sz="1400" b="0" i="0" baseline="0" dirty="0"/>
              <a:t>Hospitality marketers are now recognizing the purchasing power of generation Xers and are looking to target them.  This kind of segmenting is called:</a:t>
            </a:r>
            <a:endParaRPr lang="en-CA" sz="1400" b="0" i="0" baseline="0" dirty="0"/>
          </a:p>
          <a:p>
            <a:pPr lvl="1"/>
            <a:r>
              <a:rPr lang="en-US" sz="1400" b="0" i="0" baseline="0" dirty="0"/>
              <a:t>Demographic</a:t>
            </a:r>
            <a:endParaRPr lang="en-CA" sz="1400" b="0" i="0" baseline="0" dirty="0"/>
          </a:p>
          <a:p>
            <a:pPr lvl="1"/>
            <a:r>
              <a:rPr lang="en-US" sz="1400" b="0" i="0" baseline="0" dirty="0"/>
              <a:t>Geographic</a:t>
            </a:r>
            <a:endParaRPr lang="en-CA" sz="1400" b="0" i="0" baseline="0" dirty="0"/>
          </a:p>
          <a:p>
            <a:pPr lvl="1"/>
            <a:r>
              <a:rPr lang="en-US" sz="1400" b="0" i="0" baseline="0" dirty="0"/>
              <a:t>Psychographic</a:t>
            </a:r>
            <a:endParaRPr lang="en-CA" sz="1400" b="0" i="0" baseline="0" dirty="0"/>
          </a:p>
          <a:p>
            <a:pPr lvl="1"/>
            <a:r>
              <a:rPr lang="en-US" sz="1400" b="0" i="0" baseline="0" dirty="0" err="1"/>
              <a:t>Behavioural</a:t>
            </a:r>
            <a:endParaRPr lang="en-CA" sz="1400" b="0" i="0" baseline="0" dirty="0"/>
          </a:p>
          <a:p>
            <a:endParaRPr lang="en-CA" sz="1400" b="0" i="0" baseline="0" dirty="0">
              <a:latin typeface="Arial" pitchFamily="-65" charset="0"/>
              <a:ea typeface="MS PGothic" pitchFamily="34" charset="-128"/>
            </a:endParaRPr>
          </a:p>
          <a:p>
            <a:endParaRPr lang="en-US" dirty="0"/>
          </a:p>
        </p:txBody>
      </p:sp>
      <p:sp>
        <p:nvSpPr>
          <p:cNvPr id="4" name="Slide Number Placeholder 3"/>
          <p:cNvSpPr>
            <a:spLocks noGrp="1"/>
          </p:cNvSpPr>
          <p:nvPr>
            <p:ph type="sldNum" sz="quarter" idx="10"/>
          </p:nvPr>
        </p:nvSpPr>
        <p:spPr/>
        <p:txBody>
          <a:bodyPr/>
          <a:lstStyle/>
          <a:p>
            <a:pPr>
              <a:defRPr/>
            </a:pPr>
            <a:fld id="{FF98093E-1281-4388-BE88-96A31F16C719}"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baseline="0" dirty="0"/>
              <a:t>(Whole Foods 365)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http://fortune.com/2016/05/25/whole-foods-new-cheaper-chain-launches-today/</a:t>
            </a:r>
          </a:p>
          <a:p>
            <a:endParaRPr lang="en-US"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9</a:t>
            </a:fld>
            <a:endParaRPr lang="en-CA"/>
          </a:p>
        </p:txBody>
      </p:sp>
    </p:spTree>
    <p:extLst>
      <p:ext uri="{BB962C8B-B14F-4D97-AF65-F5344CB8AC3E}">
        <p14:creationId xmlns:p14="http://schemas.microsoft.com/office/powerpoint/2010/main" val="25970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10</a:t>
            </a:fld>
            <a:endParaRPr lang="en-CA"/>
          </a:p>
        </p:txBody>
      </p:sp>
    </p:spTree>
    <p:extLst>
      <p:ext uri="{BB962C8B-B14F-4D97-AF65-F5344CB8AC3E}">
        <p14:creationId xmlns:p14="http://schemas.microsoft.com/office/powerpoint/2010/main" val="4282765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Tx/>
              <a:buNone/>
            </a:pPr>
            <a:r>
              <a:rPr lang="en-US" b="1" baseline="0" dirty="0"/>
              <a:t>VALS</a:t>
            </a:r>
            <a:r>
              <a:rPr lang="en-US" b="0" baseline="0" dirty="0"/>
              <a:t> (Values &amp; Lifestyles)</a:t>
            </a:r>
            <a:endParaRPr lang="en-CA" dirty="0"/>
          </a:p>
        </p:txBody>
      </p:sp>
      <p:sp>
        <p:nvSpPr>
          <p:cNvPr id="4" name="Slide Number Placeholder 3"/>
          <p:cNvSpPr>
            <a:spLocks noGrp="1"/>
          </p:cNvSpPr>
          <p:nvPr>
            <p:ph type="sldNum" sz="quarter" idx="5"/>
          </p:nvPr>
        </p:nvSpPr>
        <p:spPr/>
        <p:txBody>
          <a:bodyPr/>
          <a:lstStyle/>
          <a:p>
            <a:fld id="{5A30D612-B228-4EBF-881A-B19F9236B340}" type="slidenum">
              <a:rPr lang="en-US" smtClean="0"/>
              <a:pPr/>
              <a:t>11</a:t>
            </a:fld>
            <a:endParaRPr lang="en-US"/>
          </a:p>
        </p:txBody>
      </p:sp>
    </p:spTree>
    <p:extLst>
      <p:ext uri="{BB962C8B-B14F-4D97-AF65-F5344CB8AC3E}">
        <p14:creationId xmlns:p14="http://schemas.microsoft.com/office/powerpoint/2010/main" val="2045069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buFontTx/>
              <a:buNone/>
            </a:pPr>
            <a:endParaRPr lang="en-US" b="0" baseline="0" dirty="0"/>
          </a:p>
        </p:txBody>
      </p:sp>
      <p:sp>
        <p:nvSpPr>
          <p:cNvPr id="4" name="Slide Number Placeholder 3"/>
          <p:cNvSpPr>
            <a:spLocks noGrp="1"/>
          </p:cNvSpPr>
          <p:nvPr>
            <p:ph type="sldNum" sz="quarter" idx="10"/>
          </p:nvPr>
        </p:nvSpPr>
        <p:spPr/>
        <p:txBody>
          <a:bodyPr/>
          <a:lstStyle/>
          <a:p>
            <a:fld id="{4C7481F4-396C-40A0-A83C-A3D509106E38}" type="slidenum">
              <a:rPr lang="en-CA" smtClean="0"/>
              <a:pPr/>
              <a:t>12</a:t>
            </a:fld>
            <a:endParaRPr lang="en-CA"/>
          </a:p>
        </p:txBody>
      </p:sp>
    </p:spTree>
    <p:extLst>
      <p:ext uri="{BB962C8B-B14F-4D97-AF65-F5344CB8AC3E}">
        <p14:creationId xmlns:p14="http://schemas.microsoft.com/office/powerpoint/2010/main" val="23096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Example of product related.</a:t>
            </a:r>
          </a:p>
        </p:txBody>
      </p:sp>
      <p:sp>
        <p:nvSpPr>
          <p:cNvPr id="4" name="Slide Number Placeholder 3"/>
          <p:cNvSpPr>
            <a:spLocks noGrp="1"/>
          </p:cNvSpPr>
          <p:nvPr>
            <p:ph type="sldNum" sz="quarter" idx="10"/>
          </p:nvPr>
        </p:nvSpPr>
        <p:spPr/>
        <p:txBody>
          <a:bodyPr/>
          <a:lstStyle/>
          <a:p>
            <a:fld id="{0DB05BBC-5224-4ABE-9F00-58626EFD360B}" type="slidenum">
              <a:rPr lang="en-CA" smtClean="0"/>
              <a:t>13</a:t>
            </a:fld>
            <a:endParaRPr lang="en-CA"/>
          </a:p>
        </p:txBody>
      </p:sp>
    </p:spTree>
    <p:extLst>
      <p:ext uri="{BB962C8B-B14F-4D97-AF65-F5344CB8AC3E}">
        <p14:creationId xmlns:p14="http://schemas.microsoft.com/office/powerpoint/2010/main" val="1463134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14</a:t>
            </a:fld>
            <a:endParaRPr lang="en-CA"/>
          </a:p>
        </p:txBody>
      </p:sp>
    </p:spTree>
    <p:extLst>
      <p:ext uri="{BB962C8B-B14F-4D97-AF65-F5344CB8AC3E}">
        <p14:creationId xmlns:p14="http://schemas.microsoft.com/office/powerpoint/2010/main" val="1226387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endParaRPr lang="en-US" altLang="en-US" dirty="0"/>
          </a:p>
          <a:p>
            <a:endParaRPr lang="en-US" altLang="en-US" dirty="0"/>
          </a:p>
          <a:p>
            <a:endParaRPr lang="en-US" altLang="en-US" dirty="0">
              <a:latin typeface="Arial" pitchFamily="34"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itchFamily="34" charset="0"/>
                <a:ea typeface="ＭＳ Ｐゴシック" pitchFamily="34" charset="-128"/>
              </a:defRPr>
            </a:lvl1pPr>
            <a:lvl2pPr marL="765610" indent="-294465">
              <a:defRPr sz="2500">
                <a:solidFill>
                  <a:schemeClr val="tx1"/>
                </a:solidFill>
                <a:latin typeface="Arial" pitchFamily="34" charset="0"/>
                <a:ea typeface="ＭＳ Ｐゴシック" pitchFamily="34" charset="-128"/>
              </a:defRPr>
            </a:lvl2pPr>
            <a:lvl3pPr marL="1177862" indent="-235572">
              <a:defRPr sz="2500">
                <a:solidFill>
                  <a:schemeClr val="tx1"/>
                </a:solidFill>
                <a:latin typeface="Arial" pitchFamily="34" charset="0"/>
                <a:ea typeface="ＭＳ Ｐゴシック" pitchFamily="34" charset="-128"/>
              </a:defRPr>
            </a:lvl3pPr>
            <a:lvl4pPr marL="1649006" indent="-235572">
              <a:defRPr sz="2500">
                <a:solidFill>
                  <a:schemeClr val="tx1"/>
                </a:solidFill>
                <a:latin typeface="Arial" pitchFamily="34" charset="0"/>
                <a:ea typeface="ＭＳ Ｐゴシック" pitchFamily="34" charset="-128"/>
              </a:defRPr>
            </a:lvl4pPr>
            <a:lvl5pPr marL="2120151" indent="-235572">
              <a:defRPr sz="2500">
                <a:solidFill>
                  <a:schemeClr val="tx1"/>
                </a:solidFill>
                <a:latin typeface="Arial" pitchFamily="34" charset="0"/>
                <a:ea typeface="ＭＳ Ｐゴシック" pitchFamily="34" charset="-128"/>
              </a:defRPr>
            </a:lvl5pPr>
            <a:lvl6pPr marL="2591295" indent="-235572" eaLnBrk="0" fontAlgn="base" hangingPunct="0">
              <a:spcBef>
                <a:spcPct val="0"/>
              </a:spcBef>
              <a:spcAft>
                <a:spcPct val="0"/>
              </a:spcAft>
              <a:defRPr sz="2500">
                <a:solidFill>
                  <a:schemeClr val="tx1"/>
                </a:solidFill>
                <a:latin typeface="Arial" pitchFamily="34" charset="0"/>
                <a:ea typeface="ＭＳ Ｐゴシック" pitchFamily="34" charset="-128"/>
              </a:defRPr>
            </a:lvl6pPr>
            <a:lvl7pPr marL="3062440" indent="-235572" eaLnBrk="0" fontAlgn="base" hangingPunct="0">
              <a:spcBef>
                <a:spcPct val="0"/>
              </a:spcBef>
              <a:spcAft>
                <a:spcPct val="0"/>
              </a:spcAft>
              <a:defRPr sz="2500">
                <a:solidFill>
                  <a:schemeClr val="tx1"/>
                </a:solidFill>
                <a:latin typeface="Arial" pitchFamily="34" charset="0"/>
                <a:ea typeface="ＭＳ Ｐゴシック" pitchFamily="34" charset="-128"/>
              </a:defRPr>
            </a:lvl7pPr>
            <a:lvl8pPr marL="3533585" indent="-235572" eaLnBrk="0" fontAlgn="base" hangingPunct="0">
              <a:spcBef>
                <a:spcPct val="0"/>
              </a:spcBef>
              <a:spcAft>
                <a:spcPct val="0"/>
              </a:spcAft>
              <a:defRPr sz="2500">
                <a:solidFill>
                  <a:schemeClr val="tx1"/>
                </a:solidFill>
                <a:latin typeface="Arial" pitchFamily="34" charset="0"/>
                <a:ea typeface="ＭＳ Ｐゴシック" pitchFamily="34" charset="-128"/>
              </a:defRPr>
            </a:lvl8pPr>
            <a:lvl9pPr marL="4004729" indent="-235572" eaLnBrk="0" fontAlgn="base" hangingPunct="0">
              <a:spcBef>
                <a:spcPct val="0"/>
              </a:spcBef>
              <a:spcAft>
                <a:spcPct val="0"/>
              </a:spcAft>
              <a:defRPr sz="2500">
                <a:solidFill>
                  <a:schemeClr val="tx1"/>
                </a:solidFill>
                <a:latin typeface="Arial" pitchFamily="34" charset="0"/>
                <a:ea typeface="ＭＳ Ｐゴシック" pitchFamily="34" charset="-128"/>
              </a:defRPr>
            </a:lvl9pPr>
          </a:lstStyle>
          <a:p>
            <a:fld id="{184B4685-92B7-4845-96BA-6DEE5CE2E692}" type="slidenum">
              <a:rPr lang="en-US" altLang="en-US" sz="1200"/>
              <a:pPr/>
              <a:t>15</a:t>
            </a:fld>
            <a:endParaRPr lang="en-US" altLang="en-US" sz="1200"/>
          </a:p>
        </p:txBody>
      </p:sp>
    </p:spTree>
    <p:extLst>
      <p:ext uri="{BB962C8B-B14F-4D97-AF65-F5344CB8AC3E}">
        <p14:creationId xmlns:p14="http://schemas.microsoft.com/office/powerpoint/2010/main" val="2812337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42289" rtl="0" eaLnBrk="1" fontAlgn="auto" latinLnBrk="0" hangingPunct="1">
              <a:lnSpc>
                <a:spcPct val="100000"/>
              </a:lnSpc>
              <a:spcBef>
                <a:spcPts val="0"/>
              </a:spcBef>
              <a:spcAft>
                <a:spcPts val="0"/>
              </a:spcAft>
              <a:buClrTx/>
              <a:buSzTx/>
              <a:buFontTx/>
              <a:buNone/>
              <a:tabLst/>
              <a:defRPr/>
            </a:pPr>
            <a:r>
              <a:rPr lang="en-US" altLang="en-US" sz="1400" b="0" i="0" baseline="0" dirty="0"/>
              <a:t>Great read about how to use personas in your Marketing Plan: </a:t>
            </a:r>
            <a:r>
              <a:rPr lang="en-US" altLang="en-US" sz="1400" b="1" i="0" baseline="0" dirty="0">
                <a:solidFill>
                  <a:srgbClr val="0070C0"/>
                </a:solidFill>
              </a:rPr>
              <a:t>https://www.linkedin.com/pulse/4-starter-personas-tourism-travel-content-market </a:t>
            </a:r>
          </a:p>
          <a:p>
            <a:pPr lvl="0"/>
            <a:endParaRPr lang="en-US" sz="1400" b="0" i="0" baseline="0" dirty="0"/>
          </a:p>
          <a:p>
            <a:pPr defTabSz="942289"/>
            <a:r>
              <a:rPr lang="en-US" sz="1400" b="0" i="0" baseline="0" dirty="0" err="1">
                <a:hlinkClick r:id="rId3"/>
              </a:rPr>
              <a:t>Xtensio’s</a:t>
            </a:r>
            <a:r>
              <a:rPr lang="en-US" sz="1400" b="0" i="0" baseline="0" dirty="0">
                <a:hlinkClick r:id="rId3"/>
              </a:rPr>
              <a:t> User Persona Creator</a:t>
            </a:r>
            <a:r>
              <a:rPr lang="en-US" sz="1400" b="0" i="0" baseline="0" dirty="0"/>
              <a:t> is a neat app that allows you to enter your buyer persona’s demographics, goals, frustrations, bio, motivations, preferred channels and brands. Register for a free account.</a:t>
            </a:r>
          </a:p>
          <a:p>
            <a:pPr lvl="0"/>
            <a:endParaRPr lang="en-US" sz="1400" b="0" i="0" baseline="0" dirty="0"/>
          </a:p>
          <a:p>
            <a:pPr lvl="0"/>
            <a:endParaRPr lang="en-US" sz="1400" b="0" i="0" baseline="0"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16</a:t>
            </a:fld>
            <a:endParaRPr lang="en-CA"/>
          </a:p>
        </p:txBody>
      </p:sp>
    </p:spTree>
    <p:extLst>
      <p:ext uri="{BB962C8B-B14F-4D97-AF65-F5344CB8AC3E}">
        <p14:creationId xmlns:p14="http://schemas.microsoft.com/office/powerpoint/2010/main" val="1114372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a:p>
            <a:pPr lvl="1"/>
            <a:endParaRPr lang="en-US" b="1" dirty="0"/>
          </a:p>
          <a:p>
            <a:pPr lvl="1"/>
            <a:endParaRPr lang="en-US" b="1" dirty="0"/>
          </a:p>
          <a:p>
            <a:pPr lvl="1"/>
            <a:endParaRPr lang="en-CA" sz="1000"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17</a:t>
            </a:fld>
            <a:endParaRPr lang="en-CA"/>
          </a:p>
        </p:txBody>
      </p:sp>
    </p:spTree>
    <p:extLst>
      <p:ext uri="{BB962C8B-B14F-4D97-AF65-F5344CB8AC3E}">
        <p14:creationId xmlns:p14="http://schemas.microsoft.com/office/powerpoint/2010/main" val="956606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0853">
              <a:defRPr/>
            </a:pPr>
            <a:r>
              <a:rPr lang="en-US" b="0" dirty="0">
                <a:latin typeface="Times New Roman" pitchFamily="18" charset="0"/>
                <a:cs typeface="Times New Roman" pitchFamily="18" charset="0"/>
              </a:rPr>
              <a:t>To help summarize: </a:t>
            </a:r>
            <a:r>
              <a:rPr lang="en-US" b="1" dirty="0">
                <a:solidFill>
                  <a:srgbClr val="0070C0"/>
                </a:solidFill>
                <a:latin typeface="Times New Roman" pitchFamily="18" charset="0"/>
                <a:cs typeface="Times New Roman" pitchFamily="18" charset="0"/>
              </a:rPr>
              <a:t>https://www.youtube.com/watch?v=D8oVKRNSWBc</a:t>
            </a:r>
          </a:p>
          <a:p>
            <a:endParaRPr lang="en-US" dirty="0"/>
          </a:p>
        </p:txBody>
      </p:sp>
      <p:sp>
        <p:nvSpPr>
          <p:cNvPr id="4" name="Slide Number Placeholder 3"/>
          <p:cNvSpPr>
            <a:spLocks noGrp="1"/>
          </p:cNvSpPr>
          <p:nvPr>
            <p:ph type="sldNum" sz="quarter" idx="10"/>
          </p:nvPr>
        </p:nvSpPr>
        <p:spPr/>
        <p:txBody>
          <a:bodyPr/>
          <a:lstStyle/>
          <a:p>
            <a:fld id="{5A30D612-B228-4EBF-881A-B19F9236B340}" type="slidenum">
              <a:rPr lang="en-US" smtClean="0"/>
              <a:t>18</a:t>
            </a:fld>
            <a:endParaRPr lang="en-US" dirty="0"/>
          </a:p>
        </p:txBody>
      </p:sp>
    </p:spTree>
    <p:extLst>
      <p:ext uri="{BB962C8B-B14F-4D97-AF65-F5344CB8AC3E}">
        <p14:creationId xmlns:p14="http://schemas.microsoft.com/office/powerpoint/2010/main" val="458158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19</a:t>
            </a:fld>
            <a:endParaRPr lang="en-CA"/>
          </a:p>
        </p:txBody>
      </p:sp>
    </p:spTree>
    <p:extLst>
      <p:ext uri="{BB962C8B-B14F-4D97-AF65-F5344CB8AC3E}">
        <p14:creationId xmlns:p14="http://schemas.microsoft.com/office/powerpoint/2010/main" val="784780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endParaRPr lang="en-CA" sz="1000" dirty="0"/>
          </a:p>
        </p:txBody>
      </p:sp>
      <p:sp>
        <p:nvSpPr>
          <p:cNvPr id="4" name="Slide Number Placeholder 3"/>
          <p:cNvSpPr>
            <a:spLocks noGrp="1"/>
          </p:cNvSpPr>
          <p:nvPr>
            <p:ph type="sldNum" sz="quarter" idx="10"/>
          </p:nvPr>
        </p:nvSpPr>
        <p:spPr/>
        <p:txBody>
          <a:bodyPr/>
          <a:lstStyle/>
          <a:p>
            <a:fld id="{9B00BC9E-A9EF-4624-A932-DA54DDA72B30}" type="slidenum">
              <a:rPr lang="en-CA" smtClean="0"/>
              <a:pPr/>
              <a:t>20</a:t>
            </a:fld>
            <a:endParaRPr lang="en-CA"/>
          </a:p>
        </p:txBody>
      </p:sp>
    </p:spTree>
    <p:extLst>
      <p:ext uri="{BB962C8B-B14F-4D97-AF65-F5344CB8AC3E}">
        <p14:creationId xmlns:p14="http://schemas.microsoft.com/office/powerpoint/2010/main" val="2954160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a:p>
            <a:endParaRPr lang="en-US" dirty="0"/>
          </a:p>
          <a:p>
            <a:endParaRPr lang="en-US" dirty="0"/>
          </a:p>
          <a:p>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21</a:t>
            </a:fld>
            <a:endParaRPr lang="en-CA"/>
          </a:p>
        </p:txBody>
      </p:sp>
    </p:spTree>
    <p:extLst>
      <p:ext uri="{BB962C8B-B14F-4D97-AF65-F5344CB8AC3E}">
        <p14:creationId xmlns:p14="http://schemas.microsoft.com/office/powerpoint/2010/main" val="1331937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22</a:t>
            </a:fld>
            <a:endParaRPr lang="en-CA"/>
          </a:p>
        </p:txBody>
      </p:sp>
    </p:spTree>
    <p:extLst>
      <p:ext uri="{BB962C8B-B14F-4D97-AF65-F5344CB8AC3E}">
        <p14:creationId xmlns:p14="http://schemas.microsoft.com/office/powerpoint/2010/main" val="722106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23</a:t>
            </a:fld>
            <a:endParaRPr lang="en-CA"/>
          </a:p>
        </p:txBody>
      </p:sp>
    </p:spTree>
    <p:extLst>
      <p:ext uri="{BB962C8B-B14F-4D97-AF65-F5344CB8AC3E}">
        <p14:creationId xmlns:p14="http://schemas.microsoft.com/office/powerpoint/2010/main" val="4016743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24</a:t>
            </a:fld>
            <a:endParaRPr lang="en-CA"/>
          </a:p>
        </p:txBody>
      </p:sp>
    </p:spTree>
    <p:extLst>
      <p:ext uri="{BB962C8B-B14F-4D97-AF65-F5344CB8AC3E}">
        <p14:creationId xmlns:p14="http://schemas.microsoft.com/office/powerpoint/2010/main" val="1127414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25</a:t>
            </a:fld>
            <a:endParaRPr lang="en-CA"/>
          </a:p>
        </p:txBody>
      </p:sp>
    </p:spTree>
    <p:extLst>
      <p:ext uri="{BB962C8B-B14F-4D97-AF65-F5344CB8AC3E}">
        <p14:creationId xmlns:p14="http://schemas.microsoft.com/office/powerpoint/2010/main" val="3384515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a:p>
            <a:pPr lvl="1"/>
            <a:endParaRPr lang="en-US" dirty="0"/>
          </a:p>
          <a:p>
            <a:pPr lvl="1"/>
            <a:endParaRPr lang="en-CA" sz="1000" dirty="0"/>
          </a:p>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26</a:t>
            </a:fld>
            <a:endParaRPr lang="en-CA"/>
          </a:p>
        </p:txBody>
      </p:sp>
    </p:spTree>
    <p:extLst>
      <p:ext uri="{BB962C8B-B14F-4D97-AF65-F5344CB8AC3E}">
        <p14:creationId xmlns:p14="http://schemas.microsoft.com/office/powerpoint/2010/main" val="3824367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5BBC-5224-4ABE-9F00-58626EFD360B}" type="slidenum">
              <a:rPr lang="en-CA" smtClean="0"/>
              <a:t>27</a:t>
            </a:fld>
            <a:endParaRPr lang="en-CA"/>
          </a:p>
        </p:txBody>
      </p:sp>
    </p:spTree>
    <p:extLst>
      <p:ext uri="{BB962C8B-B14F-4D97-AF65-F5344CB8AC3E}">
        <p14:creationId xmlns:p14="http://schemas.microsoft.com/office/powerpoint/2010/main" val="4183755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Wednesday, February 13, 2019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Wednesday, February 13, 2019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Wednesday, February 13, 2019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Wednesday, February 13, 2019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Wednesday, February 13, 2019</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Wednesday, February 13, 2019</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Wednesday, February 13, 2019</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Wednesday, February 13, 2019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Wednesday, February 13, 2019</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Wednesday, February 13, 2019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Wednesday, February 13, 2019</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Wednesday, February 13, 2019</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ideo" Target="https://www.youtube.com/embed/Par6kfxkLzI" TargetMode="Externa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D8oVKRNSWBc" TargetMode="Externa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4149080"/>
            <a:ext cx="9036496" cy="799199"/>
          </a:xfrm>
        </p:spPr>
        <p:txBody>
          <a:bodyPr/>
          <a:lstStyle/>
          <a:p>
            <a:r>
              <a:rPr lang="en-CA" sz="3600" dirty="0"/>
              <a:t>Mark1201: marketing Management</a:t>
            </a:r>
          </a:p>
        </p:txBody>
      </p:sp>
      <p:sp>
        <p:nvSpPr>
          <p:cNvPr id="3" name="Subtitle 2"/>
          <p:cNvSpPr>
            <a:spLocks noGrp="1"/>
          </p:cNvSpPr>
          <p:nvPr>
            <p:ph type="subTitle" idx="1"/>
          </p:nvPr>
        </p:nvSpPr>
        <p:spPr>
          <a:xfrm>
            <a:off x="107504" y="5013176"/>
            <a:ext cx="6221288" cy="1484784"/>
          </a:xfrm>
        </p:spPr>
        <p:txBody>
          <a:bodyPr/>
          <a:lstStyle/>
          <a:p>
            <a:r>
              <a:rPr lang="en-CA" dirty="0"/>
              <a:t>Lecture 6: Market Segmentation, Targeting, Research and Positioning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5"/>
            <a:ext cx="9144000" cy="3696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918113" y="3798334"/>
            <a:ext cx="5220072" cy="230832"/>
          </a:xfrm>
          <a:prstGeom prst="rect">
            <a:avLst/>
          </a:prstGeom>
          <a:noFill/>
        </p:spPr>
        <p:txBody>
          <a:bodyPr wrap="square" rtlCol="0">
            <a:spAutoFit/>
          </a:bodyPr>
          <a:lstStyle/>
          <a:p>
            <a:pPr algn="r"/>
            <a:r>
              <a:rPr lang="en-CA" sz="900" dirty="0">
                <a:solidFill>
                  <a:schemeClr val="bg1"/>
                </a:solidFill>
                <a:effectLst>
                  <a:outerShdw blurRad="38100" dist="38100" dir="2700000" algn="tl">
                    <a:srgbClr val="000000">
                      <a:alpha val="43137"/>
                    </a:srgbClr>
                  </a:outerShdw>
                </a:effectLst>
              </a:rPr>
              <a:t>Figure 1. Hospitality. (“Cancongroup.com,” </a:t>
            </a:r>
            <a:r>
              <a:rPr lang="en-CA" sz="900" dirty="0" err="1">
                <a:solidFill>
                  <a:schemeClr val="bg1"/>
                </a:solidFill>
                <a:effectLst>
                  <a:outerShdw blurRad="38100" dist="38100" dir="2700000" algn="tl">
                    <a:srgbClr val="000000">
                      <a:alpha val="43137"/>
                    </a:srgbClr>
                  </a:outerShdw>
                </a:effectLst>
              </a:rPr>
              <a:t>n.d.</a:t>
            </a:r>
            <a:r>
              <a:rPr lang="en-CA" sz="900"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127009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Market segmentation &amp; Targeted marketing</a:t>
            </a:r>
          </a:p>
        </p:txBody>
      </p:sp>
      <p:sp>
        <p:nvSpPr>
          <p:cNvPr id="3" name="Text Placeholder 2"/>
          <p:cNvSpPr>
            <a:spLocks noGrp="1"/>
          </p:cNvSpPr>
          <p:nvPr>
            <p:ph type="body" idx="1"/>
          </p:nvPr>
        </p:nvSpPr>
        <p:spPr/>
        <p:txBody>
          <a:bodyPr/>
          <a:lstStyle/>
          <a:p>
            <a:r>
              <a:rPr lang="en-CA" dirty="0"/>
              <a:t>Mass vs. Target Markets</a:t>
            </a:r>
          </a:p>
        </p:txBody>
      </p:sp>
    </p:spTree>
    <p:extLst>
      <p:ext uri="{BB962C8B-B14F-4D97-AF65-F5344CB8AC3E}">
        <p14:creationId xmlns:p14="http://schemas.microsoft.com/office/powerpoint/2010/main" val="1698375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Mass Marketing</a:t>
            </a:r>
            <a:endParaRPr lang="en-CA" dirty="0"/>
          </a:p>
        </p:txBody>
      </p:sp>
      <p:sp>
        <p:nvSpPr>
          <p:cNvPr id="3" name="Content Placeholder 2"/>
          <p:cNvSpPr>
            <a:spLocks noGrp="1"/>
          </p:cNvSpPr>
          <p:nvPr>
            <p:ph idx="1"/>
          </p:nvPr>
        </p:nvSpPr>
        <p:spPr/>
        <p:txBody>
          <a:bodyPr>
            <a:normAutofit/>
          </a:bodyPr>
          <a:lstStyle/>
          <a:p>
            <a:r>
              <a:rPr lang="en-CA" sz="3600" dirty="0"/>
              <a:t>Historical approach, also called undifferentiated marketing</a:t>
            </a:r>
          </a:p>
          <a:p>
            <a:pPr lvl="1"/>
            <a:r>
              <a:rPr lang="en-CA" sz="3200" dirty="0"/>
              <a:t>Involves a haphazard approach to marketing</a:t>
            </a:r>
          </a:p>
          <a:p>
            <a:pPr lvl="1"/>
            <a:r>
              <a:rPr lang="en-CA" sz="3200" dirty="0"/>
              <a:t>Uses one strategy to reach the entire market</a:t>
            </a:r>
          </a:p>
        </p:txBody>
      </p:sp>
      <p:sp>
        <p:nvSpPr>
          <p:cNvPr id="9" name="Rectangle 8"/>
          <p:cNvSpPr/>
          <p:nvPr/>
        </p:nvSpPr>
        <p:spPr>
          <a:xfrm>
            <a:off x="577888" y="4734580"/>
            <a:ext cx="7954552" cy="1384995"/>
          </a:xfrm>
          <a:prstGeom prst="rect">
            <a:avLst/>
          </a:prstGeom>
          <a:noFill/>
        </p:spPr>
        <p:txBody>
          <a:bodyPr wrap="square" lIns="91440" tIns="45720" rIns="91440" bIns="45720">
            <a:spAutoFit/>
          </a:bodyPr>
          <a:lstStyle/>
          <a:p>
            <a:r>
              <a:rPr lang="en-CA" sz="2800" b="1" dirty="0">
                <a:ln w="1905"/>
                <a:effectLst>
                  <a:innerShdw blurRad="69850" dist="43180" dir="5400000">
                    <a:srgbClr val="000000">
                      <a:alpha val="65000"/>
                    </a:srgbClr>
                  </a:innerShdw>
                </a:effectLst>
              </a:rPr>
              <a:t>What are the pros and cons mass marketing in today’s environment?</a:t>
            </a:r>
          </a:p>
          <a:p>
            <a:pPr algn="ctr"/>
            <a:endParaRPr lang="en-CA" sz="2800" b="1" dirty="0">
              <a:ln w="1905"/>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92187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4 Steps to Focused Marketing:</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623420389"/>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3. Focused Marketing.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1690419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Market Segmentation</a:t>
            </a:r>
          </a:p>
        </p:txBody>
      </p:sp>
      <p:sp>
        <p:nvSpPr>
          <p:cNvPr id="3" name="Content Placeholder 2"/>
          <p:cNvSpPr>
            <a:spLocks noGrp="1"/>
          </p:cNvSpPr>
          <p:nvPr>
            <p:ph sz="half" idx="1"/>
          </p:nvPr>
        </p:nvSpPr>
        <p:spPr/>
        <p:txBody>
          <a:bodyPr>
            <a:normAutofit/>
          </a:bodyPr>
          <a:lstStyle/>
          <a:p>
            <a:r>
              <a:rPr lang="en-CA" sz="2400" dirty="0"/>
              <a:t>Categorizes the market into groups of potential buyers with similar characteristics</a:t>
            </a:r>
          </a:p>
          <a:p>
            <a:endParaRPr lang="en-CA" sz="2400" dirty="0"/>
          </a:p>
          <a:p>
            <a:r>
              <a:rPr lang="en-CA" sz="2400" dirty="0"/>
              <a:t>Groups of buyers that are similar enough that the same product or service will appeal to them</a:t>
            </a:r>
          </a:p>
          <a:p>
            <a:endParaRPr lang="en-CA" sz="2400" dirty="0"/>
          </a:p>
          <a:p>
            <a:r>
              <a:rPr lang="en-CA" sz="2400" dirty="0"/>
              <a:t>Also known as a target market</a:t>
            </a:r>
          </a:p>
        </p:txBody>
      </p:sp>
      <p:pic>
        <p:nvPicPr>
          <p:cNvPr id="102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916832"/>
            <a:ext cx="4038600" cy="417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4. Market Segmentation.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2863097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Most Common Ways to Segment</a:t>
            </a:r>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757338"/>
            <a:ext cx="8238146" cy="4567262"/>
          </a:xfrm>
        </p:spPr>
      </p:pic>
    </p:spTree>
    <p:extLst>
      <p:ext uri="{BB962C8B-B14F-4D97-AF65-F5344CB8AC3E}">
        <p14:creationId xmlns:p14="http://schemas.microsoft.com/office/powerpoint/2010/main" val="4100099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Autofit/>
          </a:bodyPr>
          <a:lstStyle/>
          <a:p>
            <a:pPr algn="ctr"/>
            <a:r>
              <a:rPr lang="en-CA" dirty="0">
                <a:latin typeface="Britannic Bold" panose="020B0903060703020204" pitchFamily="34" charset="0"/>
              </a:rPr>
              <a:t>BEHAVIOURAL SEGMENTATION</a:t>
            </a:r>
          </a:p>
        </p:txBody>
      </p:sp>
      <p:sp>
        <p:nvSpPr>
          <p:cNvPr id="5" name="Text Placeholder 4"/>
          <p:cNvSpPr>
            <a:spLocks noGrp="1"/>
          </p:cNvSpPr>
          <p:nvPr>
            <p:ph type="body" sz="half" idx="2"/>
          </p:nvPr>
        </p:nvSpPr>
        <p:spPr/>
        <p:txBody>
          <a:bodyPr>
            <a:normAutofit/>
          </a:bodyPr>
          <a:lstStyle/>
          <a:p>
            <a:r>
              <a:rPr lang="en-CA" sz="2000" dirty="0"/>
              <a:t>Divides people and organizations into groups according to how they behave with or act toward products</a:t>
            </a:r>
          </a:p>
          <a:p>
            <a:endParaRPr lang="en-CA" sz="2000" dirty="0"/>
          </a:p>
        </p:txBody>
      </p:sp>
      <p:pic>
        <p:nvPicPr>
          <p:cNvPr id="1026" name="Picture 2" descr="Image result for hotel guest experience">
            <a:extLst>
              <a:ext uri="{FF2B5EF4-FFF2-40B4-BE49-F238E27FC236}">
                <a16:creationId xmlns:a16="http://schemas.microsoft.com/office/drawing/2014/main" id="{89A50F76-AC13-4464-B4FD-1C2878CCB7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48050" y="2119858"/>
            <a:ext cx="4762500" cy="3181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6F9F264-EED0-4442-9F7C-D05F837314D4}"/>
              </a:ext>
            </a:extLst>
          </p:cNvPr>
          <p:cNvSpPr txBox="1"/>
          <p:nvPr/>
        </p:nvSpPr>
        <p:spPr>
          <a:xfrm>
            <a:off x="3448049" y="1037770"/>
            <a:ext cx="4762500" cy="1292662"/>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How do customers use our product, how do they behave towards it, and what benefits do they want?</a:t>
            </a:r>
          </a:p>
          <a:p>
            <a:endParaRPr lang="en-US" dirty="0"/>
          </a:p>
        </p:txBody>
      </p:sp>
    </p:spTree>
    <p:extLst>
      <p:ext uri="{BB962C8B-B14F-4D97-AF65-F5344CB8AC3E}">
        <p14:creationId xmlns:p14="http://schemas.microsoft.com/office/powerpoint/2010/main" val="322637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68300" y="404664"/>
            <a:ext cx="8532813" cy="685800"/>
          </a:xfrm>
        </p:spPr>
        <p:txBody>
          <a:bodyPr>
            <a:noAutofit/>
          </a:bodyPr>
          <a:lstStyle/>
          <a:p>
            <a:pPr algn="ctr"/>
            <a:r>
              <a:rPr lang="en-US" sz="3200" dirty="0">
                <a:ea typeface="ＭＳ Ｐゴシック" pitchFamily="-107" charset="-128"/>
              </a:rPr>
              <a:t>Demographic Segmentation: </a:t>
            </a:r>
          </a:p>
        </p:txBody>
      </p:sp>
      <p:sp>
        <p:nvSpPr>
          <p:cNvPr id="2" name="AutoShape 6" descr="data:image/jpeg;base64,/9j/4AAQSkZJRgABAQAAAQABAAD/2wCEAAkGBxQREhUTEhIVFRQWGRkXFxgYGBcZHRwfGRgXGBgbFxcaHCggGBslHBoYIjEhJSkrLi4uGR8zODMsNygtLy4BCgoKDg0OGxAQGy4kICYsNDQ0LTQ0LywvNC8sLDQ3LC41MDQsLzcyLyw0LDQsLCwsLCwsLCwsNCwsNC80LDQsLP/AABEIALoBDwMBIgACEQEDEQH/xAAcAAEAAgMBAQEAAAAAAAAAAAAABQYDBAcCAQj/xAA+EAACAQIEBAMFBgQFBAMAAAABAgMAEQQSITEFBkFREyJhMnGBkaEHFEJSsdEjYsHwcoKS4fEVM6KyQ4PC/8QAGwEBAAMBAQEBAAAAAAAAAAAAAAIDBAEFBgf/xAAvEQACAgEDAgMHBAMBAAAAAAAAAQIDEQQSITFBBVFhEyJxkbHh8DKhwdFCgfEU/9oADAMBAAIRAxEAPwDuNKUoBSlKAUpSgFKUoBSlKAUpSgFKUoBSsc8yopd2CqoJJJsABuSegrkfNv2qMzmLBHIm3i6FmP8AKGFkHqRf3VCc1HqWQrlN8HYKieLczYTCsEnxEcbnXKTrY7EgageprhUH2gY6FwRiHYkjRyXUgm1sp/paq9jsc0rs7tmdjnlc7lm/oBYAbDbaqndxwi5abnln6kwONjnQSQyLIh2ZSGB76itivznydzZPgXvGc0bEF4m2bpca+U26+69xpX6E4fjEniSWM3R1DKfQi/wPpVldin8Sq2pw+BsUpSrCoVgxGMjjKK7qrSHKgJALHso6mvuNxCxRvIzKqopYsxsoAFyWPQetcjxMDYmSXE42S5iGsQYRhSTdAj3ayMnmR7WdrAkXBa2qtTzllF9zrxhZydipVf5LxU0sGabPa9omcAO8Y9l3UbMffra/XWwVXJbXgthLdFMUpXOPtD50y5sLhm820sgPs90Q/m7nptve0665WSwiNlka45Z0elc/+zvnLxQuFxDfxRpG5/GB+Fj+cfUeu/QK5ZW65bWdrsVkdyFKUqBMUpSgFKUoBSlKAUpSgFKUoBSlKAUpSgFKUoDm/wBs3FmSFMOht4l2f1Cnyj3Xuf8AKK4lMRfUH12/XvXW/tmwDiaKctaJk8O/ZlLvb/MpP+iqpyjyscV53v4YJsNr77/tWC2e2bbPSpS9msFUh4ZNMPIGI3BOhHep/h3Jkzi72Ave+h1P610mPhscQCrGDp2/TQ3+FhWzHE2nTudv63PzArNK+T4LVFIpMH2dte5lCn11P9KmOV+Py8HnGCxmuGkOaKQXIW519y31K9Cb63rY4tzAIF8iMRsZGsqXOwVfxH0AvUXx+SbF4Y+NhJxl88cvhnym1rMvtZSNL20+FTqlNPciFm1rbI7QrXFxqDtXmaQKpY3soJNgSdBfRQLk+g1qrfZnxMTcPgBcGRFKlbgmyOyKSO2UDWormHj02JVYsI5SV5BDLhmIjmQocz6r5gjoQGkVvKrK6X2PqReVk8ySw8HnmfnD7yBhcATJ4wyNJGrsRmSN1y5CCt1kBzEgaMMy5WZZbg/I0KJH44WR0dmVVuI0VmusSKSSYlOoVidSbWByje5W5WiwKsVu8jszNI1i3mtpmsLmwW7WBcrma5JNT9STa6EZRUlhoUpVF+0DnP7uDh8O38YjzsP/AIwe385+m/apV1ynLaiNlihHczD9oPOnhZsNhm/i7SOPwfyqfz+vT37cqrYwWEknkEcas8jXsBqTuSST8Tc1ucF4HJifGI8qwIzyE7iwYhQu+YlSPSx9x9iuEKY4PIsnO6WSMUkEEEgjUEaEEbEHoa7ByBzh96XwJyBiFGh28QDqP5x1HxHUDkEaFr2BNhc26AbmvsMrIwdGKspBVhoQRsRS6lWxwzlNrrlldD9JUqq8jc2rjUyPZcQg8y7ZhtnUdu46H3irVXjTg4PDPZhNTWUKUpUSQpSlAKUpQClKUApSlAKUpQClKUApSlAUX7ZsLn4cWG8csb/MmP8A/davKLKOHwEEW8MZuuouDvubirXzPhBPE0L+zIrKfjoD7xvXKOAYqaBJuHOh8bxEEV/Z851N+qaZx7z2rHqYNtNGyiS2tPsW2PEzTm0MQWO9jNIxOa3RBfze/b0qUGDNvNb1tVVxfJokaQSPIywoC8nnJ2vaKNSNABt6dSaiuM46fhSyLh8R94hygHOLmItsVNzcdLXIuRWeNKZa7GiUxeGbEcRMa2th1jSK+ytKpd5LdWsAB76svCIFQjLPLI3mWRHINraZtB5Qem97771z7B4PGQMZcQpxSSonihf+4oGqlUI8xW5Gny0qxcO5zwUCZY3d36RLG5kJ7ZbWv8ascMvhZ9fIjnC5ePTzMnB8GuF46cr5UmhZyo0BZnC2t6kZumtdJXBxiQyhF8QqEL5RmKgkhS29gSTb1qicscMmkmfG4pfDklyrHHuY41IIDH8xNifd0vXQq11N9DLal1FKVUOe+cBg18KIhsQw06iMH8TevYfE6b6IQc3tRROagssw8/c5DCgwQEHEMNTuIwep6Fz0HxPQHkDMSSSSSSSSdSSdSSepr1LIWYsxLMxJJJuSTqST1NT3L/KUmLUOZY4UclYzIdZGF7iNd2tY3Pp11r1q4Qojz8zyLJzvlx8jb5D4ZjfEGJwqLlW6kyHKsgv5kBsSdtwLAj0tV7xM0McWJxkeHzFwExcLMEIyZs2YEEF7PtezCxBNxeK4icOn3ZpMUcJLgrK0I82YAC/hr+IOPxWNw1iAQQKJzLxxsXPLKAURyvkv0QWQuBoW3Ppewqja7pZ6L79PXz4L9ypjjq/t19PIcwcTgmYfdsMMOltbE3buCAcoX0A/asfAOBTY2Tw4V0HtufZQd2PfsBqfrUtyfyZJjSHe8eH/AD9X9Iwf/bb312HhnDo8NGIoUCIvQfUk7knuandqI1LbHlkadPK17pcIjuWOWIcCloxmkPtyEeZvQflX0H1OtTlKV5cpOTyz04xUVhClKVw6KUpQClKUApSlAKUpQClKUBjnly20JJNgB/e1ay8SXNlswNuxOpJAGl7nyt8q2pYgwswuK8rhkFiFGlrfC9v/AGb5mgNZOKxnqb2BtZidQD0Gp1Hzr7/1OPNa5O1iAbEm+gNtfZNZlwaDZQNvoLD6V5GBj/IOh+Wo09+vvoDRx3EYmUG5zeU2ytfzWsLW38y6etc++0XHtBNhJVS2VifE0sdgY2O4BBP+onpXTZOHxlSAoFwB8rW+Vh8hUTPAGBR1BBuCpFwR1BB3FcksrB2Lw8nxAkyh9wy9G3BHdTYj6VTucMFGcmEQDxMRJGuQdI1dXkZh0GVTqd63E5ICEjD43FYdD/8AHG/lHuuLj51L8G5ahwuZlzySsLNLK2Zz6X6D0FqybEnnua1NtYXQxSwL4m4vvluL22uF3tfS9ZOHYvOTdGQgsAGykkA2DXBOhGveveLwILF1AD5cua2tr3tftfpUJNx6HDk+O4jubC9te9vSsm5qWEjUveRbnbSpfDNdFPcD9KrvD8UssaujBlYXBGoPxFY+aeaUwEChbNO6jInb+d/5R9Tp3I36XdZLajBqmoRzIc783LgkyJZsQw8q7hR+d/TsOvuvXF8RMzszuxZ2JLE6kk9TXrFYl5XaSRizsbsx3J/vp0qzcrcAXxovvXhr4qM0EchvmbTwzKg1EbXJA/Flt7/oK4Roh6ng2TlfL0NscrYSJFxcmIeXBlUHkU5y7HKwaw8iA/H8O480pzBiMHhkggxCSSiILLhZIioJQnRXa4tqouRuACNdB64/xj7iWHhQDxBkbDZRaQAEePIqkrGCQAF1LLudBloksmIx+IvZpZn0AA2A2AGyoPkNz3quEZWe9J8fn42WTlGv3Yrn8/Ejzxzir4udppAAzWAUbADRVHf+pNXfk37PS1psapA3WE7n1l7D+X59RU9ybyMmEtLNaTEdPyp/gvuf5j8LdbjVN2q42V9PMtp0vO+zr5HlEAAAAAGgA6egr1SlYTcKUpQClKUApSlAKUr4TbegPtK1ZuIxILlx8PN9BetSfj0SaEm/rYfQm/0oCVpVQxPPUedo4kaSVFLFFVi1ltffKCdRpe9Wbh2I8SNX01HSuKSfRnWmuqNhjYVHYfi6s2VlKdNe/Y9jUlUNio5pSf4SqBcBibsRfpYiw60Z2KT6kzSq5HPLCbHMf8WXKfW42+Hx3vUhFxqMqC11OlxYnftbf9a5uR11vtySdK0hxaHXz7ejfQ21rajlVvZIPuqWSLTXU91H8TA00171IV8ZQdDQ4QVelkrNiMGVudx3rXqM4KRKE3E1uMxOYZPB/wC5lbJfvbQfOvz4LAs2KZhJrmz3zHU9Tvrf5V+izVb41wQF/GjLRyHRihy3B3271gknXwz0aLEzU+z1DFh/BYEFDex3BbzMp7EMSLelU3H/AMfHOssmUNOULtrlUOUHwAA+XSr7weFYdBfXU+/qTfUk1TSkckssjqUHisbDNn8zEhhqNjuP7G/wqxb5s8/xWtyUcEzg+UoY8TJFiFlkADOqKwusILDxZDHqWNhljUXOYeuX7zfxSCKZlMEc2JVPC8YkFbWKgyRWt4yi4tsN+yjVxnEMS8SqjM8sbHLLmZZ1VyylNDeVCVvfUjQW2NeOUeSZcY2eXNHCD5idHY9QoOo9WP16essfrsl0PJaf6IRIjl7l+bHSZYhoPbka+Vfeerem592tdm5a5bhwKZYxdzbPIfab9l7KNPjrW5hMNDhIgkarHGugA/U9Se5OtbGHxCuLqb9Kx36p2PauF5GujTKtbny/My0pSs5oFKUoBSlKAUpSgFa3EpzHE7ra6qW19NSflc1s15dAwIOoIsfjQHNOY+eJ4GZVw88uUAllKJGLgH2hd9Ovl6Go3C81y4gIVGZ5NQkatKyjW5Z20FjpqBrfe1T2KR0bIFVswMbl7keRsp0GpuGOvoPhpcE4MMFCIgUBNy7Gx8xY5dT2WwtWeeo2bk1z2+BbCjfhp8dyif8ATuL4zEyQvi5FRNfbWEkaaFYwCNCDYjaxqc5cij4OZ48TIpSQCXxAzNcrZSp/ETcqbAEm9b2Kx0OH4iWldhnhTMRsHFgv+UoLH/F2rb4hwaDERxxIgIuJLWuCAVYjpZTlUX00rNbbKbWej7GquuMF/JrcqcQw2IllxMCnOdHkZWAGYjyLff2FJA7+prpHLR/gAfl8v+nyn6g1UsdgsRJh2hiC4awPhGNVNiBpcEWAJ00F9N6keRnngwoTFEyTBmu2gzAsWBNttGt8K7ppRg22yOoi5JYLjUdNjyhIax9x/U9KjcfxY7FrX2Vdz6dya8YXhEk+s144+iDRj/iP4R6b+6rvbym8Vr/ZUqVFZmyv8wcWmxEywwI7X9orcXGws3RR3qxcJ5ZyZWkbUWJRbEE6e07DM23oK2mwqQm0ene2/wAT1raixT6CwPv3+VSroUXuk8s5ZflbYrCPuM4Wriy2Q9wuu1uhFRGIwUseuQm1/MhF9b9NDv2tU3JiHUXKae+kePU73H1rQU5aIfBcWkBCsQ4vbXQ2vbpv9em16lP+rx2uxyjfUfrbb+/Ws0kEcoN1Vr76D9d6hMZy+6j+AUJ7Pcaa28wuWI03ttXOhJYl1JiHicL6CRbn8JOVv9DWP0rFicDbVfl+1VbHQzKuWWAgA3zoDIBbqANhvvWLhnEFzLkmdbCzBnKi/TKh0t6Wrm4k6++H9SwObXJ0tv8ACudcV5rxTsTEoVLKVHla4YXu19du1quOJxM0qSRqVkZlYI5ULutt1sGt2t8a5xNy3Oivmj8VraNG25zBgCpHlbS1qtgoPKmvmVOMlzB/I6Hw1rhWZbE2JHYkVH8e4GJf48Q/jpcgX0bW+3f9a2OCTgxKtiGW6kN7QykjX5CpSB7G/T9hvXiQtlTbmPZm6UN8MSKNgmeZgoQ4hjl8QD8OU3OVuxAB66hu1W7lmOdYQyLIbG3nADC1rqQTrreoXjMb4GcYuIWjBDSIotcm4N7aW669SayfaDz14KYJ4Zpo1m8Rn8OOKQ5VUKQfEYWYM6m3oewv7Nk1fWmun0ZghF1T5LM6yyvcxOG9RYfMm1TOAwZTVmubWyj2R+59a4BwjmJZMVgJZ+KYq8ZUSZ4yALSs2UsspBV1KqWsxsNew6fPwvGSYklpMSsTYx0ISZkX7scMCCAreX+MLBh5h0IvVEKFB5zlls7XJYL7SuTl8fGmEwzTyfeMZE2FkVpbyRZJWYYgWJOb7uZAX3LCK9TEOBxicRDqs7xmds3iSOFWLJYMrrMY5I9BaJog+Y3J/Ebis6BSuPcnQYqeLh8kS4vxROXnxLzlomw4aQMmUyG5IyqFyAhlJv8AiOZeEY8zYeYYaSOVMarTEG58EyEOGnecmdSpByqiqADoLC4HW6+MwG5ArljcCmviBiOH4jE4x8QzxYlJ1jUIXBjyz+JngVV0KKvTY30cwctzvjsY+IwzYmKZUGHYRxT+GAmVkQSSp93bNrmAsdyQaAvM3MiLiPA8NzYqpfS2ZyAANdTrtvbUAipuoXlbhhhw0CyqTMkYUtIVeQejSKPMQNNPrvU1QClK8GVfzD5igKfzhhGJcRuUJyOGChtD5HFjvdb/AOqqrxDjGLwrJCsayBwWV2La2AJGUG6FbHS5vmFjpXQuYFVwuoO6G3Zx+4HzrkXMGNxMThmfRSWQEKQup202G3wrFq1ymbNJzlFh4zJhmjaaSO9yDI9tb2ULbq19ALdh62huVuZAhClHAPlBZgO1h6a37CpbhfDJMXh1knlDiQh8tiumbOALEC9tNtvnVnHDYURoo4VWNjla+mjD2ha5J9TasSRrbSEc0jWyoBcX1Pu3IuL67V84e7TztAZVUoquwXVrMXC77XyH6VXsJg8Rh5B4dpRs9mtmXozhrCMgbak201tU1wjhWXFzYoGxmVVKj2RlCgG5F3bTewFjbWtWno3P3kZr7dixFlnw2Cgw5uBd/wAx8zfPp9K9vjGfRBb9f9qx4fDg+01v6/GpKOMKLAWrekorCMTbfLNKLh5OrH5fvW9HGF2Fq9Urpw+EVgkwanpb3VsUoCOfAsNVN/pXn7066H6ipOvjKDuL0BHLxA9QDXnE+BN/3Ylb1ZQbe47ityTBoelvdVNxmNcuSFIiuQpJFjbr0zajpcVTdaq45ayW1Qcnw8Eb9oLR4ZY/ukhjlY3y5iRYdSrX3J+hqF5e5omld4pREFtcAMsecggWXNpm6+tqqPH5GbEzCUlmzHc30Oq/DLa3pUb4xWynVT7JOuv5Sf0P7VqhXFxyu5VK2W7nk6yvH8OyBWskgsTnXWx6hhsbetSWBYO38KQsp1Bc5hpuD+K/XeuMLPba4t1BIP01r5g8e8LgxyMpPmVgbG/UHvXLNPGXVZOwva/P4O4YydWVo5FJB0Zk8wF9uxBB161R+HcLhEv3PHpHJE+bw5bHOhky3ylgDEbqbi19t9DUbhedcQusoEqn2vwE20uSo/pVhh5ywk0IilikHs5soW419pWvva/yqFdPsuF0fYlOcZ89yB459kGL8dzgxEcNcGLPKc1sovfy2Pmv12tXacU84mhWNFMJzeMxIuLKcmUXBvmt30v6Vx3jeHkwqRGDGy+E48qJKy5bgNqqkW9qtHD8xY1PZxcw97s30a4qizUKEtrR6mm8InfUrIyXJ0zh8/ESUmbCpnkWAMCI0yLnkM1/4hdWymOwuw8o0vcVv4PF8RYMJIY0/gMwNtRN+FcolYFR79dDcXsKDwr7RsZGbSlJl/mUI3wZBYfFTXReWubIMb5VukoFzG29u6nZh7tRpcC9dhfCbwijU+GajTrdJZXmuTT4ZNjo8kJiTKCimTIBoRd2yo4Bub6ADLa2t719fEY8S4gAXQmXwjkHlVIojHlt7TOzOLtfVDpbSrVSrjzypw8dxhJT7oQQYlDMH1zZQzkqmUgXJsNrWNumjBzXjXdScE8YELO0bLIMzGHDyKDIY8qAPJIlt7xNe2tr1SgNThOMM0McpQoXUEqwII9CDrW3SlADUdi8FbVfiP2qRpQFdnS6kdenvGo+tc9+0J4xC5cqCpDL0LB+2utnzfMV1jF4PNqu/wCv+9Uni3AIsTMomhVzDfKJLlbNsfD2kI21FhrUJ1qxYZOuz2b3Ff8As4x6yYeMJG5VdywOUOGe5R2GU3B2U3HUCpXhWDmRXR5nxOZ3YD2Y4w5YlBJbO4FyNT/lG1WTDYIaW1tsTsLflUaD4a1vRQAdL/3rYDW4rsaIRyJ3zmRGB4SbKGICrbKijJGttrAam3y20qfw+GVd9T6/tXpf79/726Csl7C5NrVYVGS19LaVhklybH/Lv/xWJ5zstwO53rXIoMkhDjwfa0/SttWB2qDas2CBzC1+593r/SjQTJelKiTxJyxQKM4Nsovc21JB2UW2JNcUW+hyc1Hqb+IxSp7V/fbT51HvxRiSir597dSO4U+ljrSDhrv5pj0Ayg76EHMe5uNvyg1JYeBUAVRYD/nep+6vUrXtJ+i/c1+HwsLtJbM1veNNj0GuunevT8NiaTxGjVnsBc66DawOgrbrU4rxGPDRPNKbIguf0AA6kmwA7mq5YfLL64PiMerOR/bRwvJi4pwLCdCjH+eK1viUNv8A66oKG97jUWJHex9oetWHnDjk3EWLOcoU3ijB0X92I3b100qu2zAMNGH92NT09ysTx2NGt0Nmlcd/dfiMTCzAi9tfrWnjbkjKDvfQHfvU7gra9CdbftWwNDVF+qlXJxcT0dF4RXqaY2KzHmsZw/mVy8i2LZ17E3FbuAxTZtSNu2tTcihhYjSoPGYQxm41X9PfXNPq1N4lwyHiPg0tPHfW90e/mvt9CXXzbWv+tew4qMwOIuvqDr8djUgG6j401unTXtIr4/2X+B+ItS/89j4/x/r+vkC+ugrLBjGhdZUazocykdx/Q7HuCa8Bb61u8E4O2LnSFR7R8x7L+In4f0rzIrLwj6iyUYQcp/p7/A77g5vEjR/zKG+YBrNXiKMKoUbAAD3DQV7r2D86FKUoBSlKAUpSgFaHFOGiYAg5XX2T/Q+lb9KAqiu0bZJBlb6HsR/fyqUgmvo39+/vUhjMIkq5XFx07j1B6VAYiB8OfNd4+jdR7/7/AGqSZHBKSzBfU9v72FazEnU/7V5hIIuuorKFocPgNfDXo6b19w0Jl9E79/Qfv/YAx4dDIbL03boPd3P/AD2vLwQhBYfHuT3J716jQKLAWAr1USSQpalKHRSlKAVzX7Y8eQMPD+Fs8jepXKqj/wAm+ldKqp/aHy2cbCrRi8sVyo/MDbMt++gI91VXRbg0jb4dbCvUwlPp9jjcHetPGx5WuPxfrWxMrqxRgVI0KkWI94NY2UW1vesVFnsrNx9Z4hplqqHBdeqfr9xhY8xAA93v9BufhW1jImia0iMjWBswINiLg2PSrP8AZxPkMhyr0AYhc2tzlva9tDV74lgIsRGRMisp3zdNNwd1+Fbr0r4po+a0Won4bdOE1npnH7fU4t4xNeZF6HW+hr4jdrfO/wAq+s9eZ0PtNu5ckS0Rhfup0+Hb31J4Sa3qD+lb+B4HiMX5YoXcHc2so97HQVh5i5em4Y6LOBlkXMrKbi40Zb/mGnzHrXr6W5yWJI+G8V0dentzVLjyzyvzt3JPhPBpcVIEgGa+t9go65z0t9biuw8qctR4GOy+aRvbc7n0HZR2rivLnHHw0gljJuLadCNdCOoNd24HxmPFx54z6MvVT2P70emjW90f+Fd3id+pgq7H0/f1f5gkaUpQyClKUApSlAKUpQClKUAr4wvodQa+0oCDxnCmjJeDbqn7ft8u1YoeJIRc+UjdTvp271Ya13wMZcOUGYdf3GxPvruTmDQwuDaU5pBZOid/VvT0/sywFfaVw6KUpQClKUApSlAKUpQETxnlzDYv/vRAt0YaMP8AMNfnVSxn2VQsbxTyJ6MA/wBdK6HSoSrjLqjRTq7qeISa+nyOXJyg3DWWQyiRXcJouUi4bXfX51Z4ozJC6ZiuYFQwtcaZbjU6g3/apXmWHNASPwEP8AfN/wCJNR2CICgAWAAGmwt/tUlFJYRXZbOybnN5ZBcN+y/D5QXmlb0GVfT1qycP5NwcOqwKT3e7/rp9Kl8Cto19dfmb/wBa2Kiq4roiyzV32cTm3/s8ogAsAABsBpVV+07gBxuBdY1zTRkSxDqSvtKPVkLC3e1WylTM5+VME75stz7rdv610/lbl7GwssyERncq8ntDsyqCLHsfpUxzZ9n4fFDHYYqh9qaMg2YqQ2ZLDRjY3HU2Ohvfa5f4q8t1OXym3tXO3VbDpt7jV3tHjgr288l2w8uZQbWvuOx6islQfDcZZwGtcsVIBB11I66aWOoFTlUlgpSlAKUpQClKUApSlAKUpQClKUApSlAKUpQClKUApSlAKUpQClKUB8Ivoa0MHweOLYEjoCbge4fvepClAKUpQClKUB8Iqgyx/d8QVOgVsoud1bVNSwHW1gCduwq/1R+ZWIxosbDIoPu1v9K6jjJGa+ZLX9pe/wDhJ3/Kd/fViw0mZfXY1BRoAGIvrrcm/wAuw0qT4e3mI9L/AC/5rh036UpQClKUApSlAKUpQClKUApSlAKUpQClKUApSlAKUpQClKUApSlAKUpQClKUApSlAKqnO/CHkCyxAsyjKVAubakEDrr+tWulAVXhizNGA8Lg2sb6dNd6nsBhiurbnpv8z3/atylAKUpQClKUB//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133" y="2132856"/>
            <a:ext cx="5337146" cy="4126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31141" y="6408511"/>
            <a:ext cx="8023224" cy="246221"/>
          </a:xfrm>
          <a:prstGeom prst="rect">
            <a:avLst/>
          </a:prstGeom>
          <a:solidFill>
            <a:schemeClr val="bg1"/>
          </a:solidFill>
        </p:spPr>
        <p:txBody>
          <a:bodyPr wrap="square" rtlCol="0">
            <a:spAutoFit/>
          </a:bodyPr>
          <a:lstStyle/>
          <a:p>
            <a:r>
              <a:rPr lang="en-CA" sz="1000" dirty="0">
                <a:solidFill>
                  <a:schemeClr val="bg1">
                    <a:lumMod val="50000"/>
                  </a:schemeClr>
                </a:solidFill>
              </a:rPr>
              <a:t>Figure 7: Generational Explanations. (Bridgeworks, 2015) </a:t>
            </a:r>
          </a:p>
        </p:txBody>
      </p:sp>
      <p:sp>
        <p:nvSpPr>
          <p:cNvPr id="6" name="TextBox 5">
            <a:extLst>
              <a:ext uri="{FF2B5EF4-FFF2-40B4-BE49-F238E27FC236}">
                <a16:creationId xmlns:a16="http://schemas.microsoft.com/office/drawing/2014/main" id="{CC33FF2E-EDB5-418C-825E-C342DDBF5989}"/>
              </a:ext>
            </a:extLst>
          </p:cNvPr>
          <p:cNvSpPr txBox="1"/>
          <p:nvPr/>
        </p:nvSpPr>
        <p:spPr>
          <a:xfrm>
            <a:off x="231140" y="1288492"/>
            <a:ext cx="8373307" cy="984885"/>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How do the ages, races, genders, and ethnic backgrounds of our customers affect what they buy?</a:t>
            </a:r>
          </a:p>
          <a:p>
            <a:endParaRPr lang="en-US" dirty="0"/>
          </a:p>
        </p:txBody>
      </p:sp>
    </p:spTree>
    <p:extLst>
      <p:ext uri="{BB962C8B-B14F-4D97-AF65-F5344CB8AC3E}">
        <p14:creationId xmlns:p14="http://schemas.microsoft.com/office/powerpoint/2010/main" val="206604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0925F9-02D8-4166-9A04-47A0E226A858}"/>
              </a:ext>
            </a:extLst>
          </p:cNvPr>
          <p:cNvSpPr>
            <a:spLocks noGrp="1"/>
          </p:cNvSpPr>
          <p:nvPr>
            <p:ph type="title"/>
          </p:nvPr>
        </p:nvSpPr>
        <p:spPr/>
        <p:txBody>
          <a:bodyPr/>
          <a:lstStyle/>
          <a:p>
            <a:r>
              <a:rPr lang="en-CA" dirty="0"/>
              <a:t>Demographic Segmentation: Income</a:t>
            </a:r>
          </a:p>
        </p:txBody>
      </p:sp>
      <p:sp>
        <p:nvSpPr>
          <p:cNvPr id="8" name="TextBox 7">
            <a:extLst>
              <a:ext uri="{FF2B5EF4-FFF2-40B4-BE49-F238E27FC236}">
                <a16:creationId xmlns:a16="http://schemas.microsoft.com/office/drawing/2014/main" id="{F6F8FE56-E493-4A09-B4BA-B7CC677DB5B6}"/>
              </a:ext>
            </a:extLst>
          </p:cNvPr>
          <p:cNvSpPr txBox="1"/>
          <p:nvPr/>
        </p:nvSpPr>
        <p:spPr>
          <a:xfrm>
            <a:off x="231141" y="6408511"/>
            <a:ext cx="8023224" cy="246221"/>
          </a:xfrm>
          <a:prstGeom prst="rect">
            <a:avLst/>
          </a:prstGeom>
          <a:solidFill>
            <a:schemeClr val="bg1"/>
          </a:solidFill>
        </p:spPr>
        <p:txBody>
          <a:bodyPr wrap="square" rtlCol="0">
            <a:spAutoFit/>
          </a:bodyPr>
          <a:lstStyle/>
          <a:p>
            <a:r>
              <a:rPr lang="en-CA" sz="1000" dirty="0">
                <a:solidFill>
                  <a:schemeClr val="bg1">
                    <a:lumMod val="50000"/>
                  </a:schemeClr>
                </a:solidFill>
              </a:rPr>
              <a:t>Figure 7. Whole Foods Market 365. (</a:t>
            </a:r>
            <a:r>
              <a:rPr lang="en-CA" sz="1000" dirty="0" err="1">
                <a:solidFill>
                  <a:schemeClr val="bg1">
                    <a:lumMod val="50000"/>
                  </a:schemeClr>
                </a:solidFill>
              </a:rPr>
              <a:t>TastingTable</a:t>
            </a:r>
            <a:r>
              <a:rPr lang="en-CA" sz="1000" dirty="0">
                <a:solidFill>
                  <a:schemeClr val="bg1">
                    <a:lumMod val="50000"/>
                  </a:schemeClr>
                </a:solidFill>
              </a:rPr>
              <a:t>, 2017)</a:t>
            </a:r>
          </a:p>
        </p:txBody>
      </p:sp>
      <p:pic>
        <p:nvPicPr>
          <p:cNvPr id="10" name="Picture 9">
            <a:extLst>
              <a:ext uri="{FF2B5EF4-FFF2-40B4-BE49-F238E27FC236}">
                <a16:creationId xmlns:a16="http://schemas.microsoft.com/office/drawing/2014/main" id="{42A4794E-9B7D-4E77-B831-8C90D5C31BCC}"/>
              </a:ext>
            </a:extLst>
          </p:cNvPr>
          <p:cNvPicPr>
            <a:picLocks noChangeAspect="1"/>
          </p:cNvPicPr>
          <p:nvPr/>
        </p:nvPicPr>
        <p:blipFill>
          <a:blip r:embed="rId3"/>
          <a:stretch>
            <a:fillRect/>
          </a:stretch>
        </p:blipFill>
        <p:spPr>
          <a:xfrm>
            <a:off x="1145852" y="1608238"/>
            <a:ext cx="6522492" cy="4340124"/>
          </a:xfrm>
          <a:prstGeom prst="rect">
            <a:avLst/>
          </a:prstGeom>
        </p:spPr>
      </p:pic>
    </p:spTree>
    <p:extLst>
      <p:ext uri="{BB962C8B-B14F-4D97-AF65-F5344CB8AC3E}">
        <p14:creationId xmlns:p14="http://schemas.microsoft.com/office/powerpoint/2010/main" val="126620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By Geography</a:t>
            </a:r>
          </a:p>
        </p:txBody>
      </p:sp>
      <p:sp>
        <p:nvSpPr>
          <p:cNvPr id="4" name="TextBox 3"/>
          <p:cNvSpPr txBox="1"/>
          <p:nvPr/>
        </p:nvSpPr>
        <p:spPr>
          <a:xfrm>
            <a:off x="611560" y="6453336"/>
            <a:ext cx="4032448" cy="230832"/>
          </a:xfrm>
          <a:prstGeom prst="rect">
            <a:avLst/>
          </a:prstGeom>
          <a:noFill/>
        </p:spPr>
        <p:txBody>
          <a:bodyPr wrap="square" rtlCol="0">
            <a:spAutoFit/>
          </a:bodyPr>
          <a:lstStyle/>
          <a:p>
            <a:r>
              <a:rPr lang="en-CA" sz="900" dirty="0">
                <a:solidFill>
                  <a:schemeClr val="tx1">
                    <a:lumMod val="75000"/>
                    <a:lumOff val="25000"/>
                  </a:schemeClr>
                </a:solidFill>
              </a:rPr>
              <a:t>Figure 9. Tourism Toronto (“Canada’s Downtown,” 2017)</a:t>
            </a:r>
          </a:p>
        </p:txBody>
      </p:sp>
      <p:pic>
        <p:nvPicPr>
          <p:cNvPr id="2050" name="Picture 2" descr="Image result for tourism toronto advertising + canada's downtown">
            <a:extLst>
              <a:ext uri="{FF2B5EF4-FFF2-40B4-BE49-F238E27FC236}">
                <a16:creationId xmlns:a16="http://schemas.microsoft.com/office/drawing/2014/main" id="{2286E223-5E16-45F6-95FB-8E9F09922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380" y="2629897"/>
            <a:ext cx="5733256" cy="38221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58E425E-F72E-4511-9B2F-56520B452B7E}"/>
              </a:ext>
            </a:extLst>
          </p:cNvPr>
          <p:cNvSpPr txBox="1"/>
          <p:nvPr/>
        </p:nvSpPr>
        <p:spPr>
          <a:xfrm>
            <a:off x="611560" y="1508048"/>
            <a:ext cx="8075240" cy="984885"/>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Where are our customers located?                                                                   What products do they buy based on their locations?</a:t>
            </a:r>
          </a:p>
          <a:p>
            <a:endParaRPr lang="en-US" dirty="0"/>
          </a:p>
        </p:txBody>
      </p:sp>
    </p:spTree>
    <p:extLst>
      <p:ext uri="{BB962C8B-B14F-4D97-AF65-F5344CB8AC3E}">
        <p14:creationId xmlns:p14="http://schemas.microsoft.com/office/powerpoint/2010/main" val="1571227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8809"/>
            <a:ext cx="8229600" cy="990600"/>
          </a:xfrm>
        </p:spPr>
        <p:txBody>
          <a:bodyPr/>
          <a:lstStyle/>
          <a:p>
            <a:r>
              <a:rPr lang="en-CA" dirty="0"/>
              <a:t>By Psychographics</a:t>
            </a:r>
          </a:p>
        </p:txBody>
      </p:sp>
      <p:sp>
        <p:nvSpPr>
          <p:cNvPr id="4" name="TextBox 3"/>
          <p:cNvSpPr txBox="1"/>
          <p:nvPr/>
        </p:nvSpPr>
        <p:spPr>
          <a:xfrm>
            <a:off x="611560" y="6453336"/>
            <a:ext cx="4032448" cy="230832"/>
          </a:xfrm>
          <a:prstGeom prst="rect">
            <a:avLst/>
          </a:prstGeom>
          <a:noFill/>
        </p:spPr>
        <p:txBody>
          <a:bodyPr wrap="square" rtlCol="0">
            <a:spAutoFit/>
          </a:bodyPr>
          <a:lstStyle/>
          <a:p>
            <a:r>
              <a:rPr lang="en-CA" sz="900" dirty="0">
                <a:solidFill>
                  <a:schemeClr val="tx1">
                    <a:lumMod val="75000"/>
                    <a:lumOff val="25000"/>
                  </a:schemeClr>
                </a:solidFill>
              </a:rPr>
              <a:t>Figure 10.G Adventures. (“Change the World,” 2016) </a:t>
            </a:r>
          </a:p>
        </p:txBody>
      </p:sp>
      <p:sp>
        <p:nvSpPr>
          <p:cNvPr id="5" name="TextBox 4">
            <a:extLst>
              <a:ext uri="{FF2B5EF4-FFF2-40B4-BE49-F238E27FC236}">
                <a16:creationId xmlns:a16="http://schemas.microsoft.com/office/drawing/2014/main" id="{24B897AF-1D26-403C-9D35-4299F4E1DEB0}"/>
              </a:ext>
            </a:extLst>
          </p:cNvPr>
          <p:cNvSpPr txBox="1"/>
          <p:nvPr/>
        </p:nvSpPr>
        <p:spPr>
          <a:xfrm>
            <a:off x="457200" y="1491109"/>
            <a:ext cx="8229600" cy="984885"/>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How do our customers live their lives?                                                               What do our customers think about and value? </a:t>
            </a:r>
          </a:p>
          <a:p>
            <a:endParaRPr lang="en-US" dirty="0"/>
          </a:p>
        </p:txBody>
      </p:sp>
      <p:pic>
        <p:nvPicPr>
          <p:cNvPr id="3" name="Online Media 2" title="Change the World with G Adventures">
            <a:hlinkClick r:id="" action="ppaction://media"/>
            <a:extLst>
              <a:ext uri="{FF2B5EF4-FFF2-40B4-BE49-F238E27FC236}">
                <a16:creationId xmlns:a16="http://schemas.microsoft.com/office/drawing/2014/main" id="{6F78346B-E2DA-4F97-B1B7-DA53BB73AD89}"/>
              </a:ext>
            </a:extLst>
          </p:cNvPr>
          <p:cNvPicPr>
            <a:picLocks noRot="1" noChangeAspect="1"/>
          </p:cNvPicPr>
          <p:nvPr>
            <a:videoFile r:link="rId1"/>
          </p:nvPr>
        </p:nvPicPr>
        <p:blipFill>
          <a:blip r:embed="rId4"/>
          <a:stretch>
            <a:fillRect/>
          </a:stretch>
        </p:blipFill>
        <p:spPr>
          <a:xfrm>
            <a:off x="1056895" y="2348880"/>
            <a:ext cx="7259521" cy="4083480"/>
          </a:xfrm>
          <a:prstGeom prst="rect">
            <a:avLst/>
          </a:prstGeom>
        </p:spPr>
      </p:pic>
    </p:spTree>
    <p:extLst>
      <p:ext uri="{BB962C8B-B14F-4D97-AF65-F5344CB8AC3E}">
        <p14:creationId xmlns:p14="http://schemas.microsoft.com/office/powerpoint/2010/main" val="83833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Other Ways to Segment Markets</a:t>
            </a:r>
          </a:p>
        </p:txBody>
      </p:sp>
      <p:graphicFrame>
        <p:nvGraphicFramePr>
          <p:cNvPr id="11" name="Diagram 10"/>
          <p:cNvGraphicFramePr/>
          <p:nvPr>
            <p:extLst>
              <p:ext uri="{D42A27DB-BD31-4B8C-83A1-F6EECF244321}">
                <p14:modId xmlns:p14="http://schemas.microsoft.com/office/powerpoint/2010/main" val="506712868"/>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5. Market Segments. (“The Star,” 2010)</a:t>
            </a:r>
          </a:p>
        </p:txBody>
      </p:sp>
    </p:spTree>
    <p:extLst>
      <p:ext uri="{BB962C8B-B14F-4D97-AF65-F5344CB8AC3E}">
        <p14:creationId xmlns:p14="http://schemas.microsoft.com/office/powerpoint/2010/main" val="19136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
                                            <p:graphicEl>
                                              <a:dgm id="{0B37B484-B8D3-4140-9B72-BC60F3D75EC9}"/>
                                            </p:graphicEl>
                                          </p:spTgt>
                                        </p:tgtEl>
                                        <p:attrNameLst>
                                          <p:attrName>style.visibility</p:attrName>
                                        </p:attrNameLst>
                                      </p:cBhvr>
                                      <p:to>
                                        <p:strVal val="visible"/>
                                      </p:to>
                                    </p:set>
                                    <p:animEffect transition="in" filter="box(out)">
                                      <p:cBhvr>
                                        <p:cTn id="7" dur="2000"/>
                                        <p:tgtEl>
                                          <p:spTgt spid="11">
                                            <p:graphicEl>
                                              <a:dgm id="{0B37B484-B8D3-4140-9B72-BC60F3D75EC9}"/>
                                            </p:graphic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11">
                                            <p:graphicEl>
                                              <a:dgm id="{B8E26298-A749-40AD-BEF4-202442505CE6}"/>
                                            </p:graphicEl>
                                          </p:spTgt>
                                        </p:tgtEl>
                                        <p:attrNameLst>
                                          <p:attrName>style.visibility</p:attrName>
                                        </p:attrNameLst>
                                      </p:cBhvr>
                                      <p:to>
                                        <p:strVal val="visible"/>
                                      </p:to>
                                    </p:set>
                                    <p:animEffect transition="in" filter="box(out)">
                                      <p:cBhvr>
                                        <p:cTn id="10" dur="2000"/>
                                        <p:tgtEl>
                                          <p:spTgt spid="11">
                                            <p:graphicEl>
                                              <a:dgm id="{B8E26298-A749-40AD-BEF4-202442505CE6}"/>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11">
                                            <p:graphicEl>
                                              <a:dgm id="{7D2D54C7-353C-4FD4-AF56-2DCF14B0F0CD}"/>
                                            </p:graphicEl>
                                          </p:spTgt>
                                        </p:tgtEl>
                                        <p:attrNameLst>
                                          <p:attrName>style.visibility</p:attrName>
                                        </p:attrNameLst>
                                      </p:cBhvr>
                                      <p:to>
                                        <p:strVal val="visible"/>
                                      </p:to>
                                    </p:set>
                                    <p:animEffect transition="in" filter="box(out)">
                                      <p:cBhvr>
                                        <p:cTn id="15" dur="2000"/>
                                        <p:tgtEl>
                                          <p:spTgt spid="11">
                                            <p:graphicEl>
                                              <a:dgm id="{7D2D54C7-353C-4FD4-AF56-2DCF14B0F0CD}"/>
                                            </p:graphicEl>
                                          </p:spTgt>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11">
                                            <p:graphicEl>
                                              <a:dgm id="{283A7363-D92F-4B89-8070-9682815AA829}"/>
                                            </p:graphicEl>
                                          </p:spTgt>
                                        </p:tgtEl>
                                        <p:attrNameLst>
                                          <p:attrName>style.visibility</p:attrName>
                                        </p:attrNameLst>
                                      </p:cBhvr>
                                      <p:to>
                                        <p:strVal val="visible"/>
                                      </p:to>
                                    </p:set>
                                    <p:animEffect transition="in" filter="box(out)">
                                      <p:cBhvr>
                                        <p:cTn id="18" dur="2000"/>
                                        <p:tgtEl>
                                          <p:spTgt spid="11">
                                            <p:graphicEl>
                                              <a:dgm id="{283A7363-D92F-4B89-8070-9682815AA829}"/>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11">
                                            <p:graphicEl>
                                              <a:dgm id="{26DF5151-BF85-48DE-8865-9DEE18EB0AD6}"/>
                                            </p:graphicEl>
                                          </p:spTgt>
                                        </p:tgtEl>
                                        <p:attrNameLst>
                                          <p:attrName>style.visibility</p:attrName>
                                        </p:attrNameLst>
                                      </p:cBhvr>
                                      <p:to>
                                        <p:strVal val="visible"/>
                                      </p:to>
                                    </p:set>
                                    <p:animEffect transition="in" filter="box(out)">
                                      <p:cBhvr>
                                        <p:cTn id="23" dur="2000"/>
                                        <p:tgtEl>
                                          <p:spTgt spid="11">
                                            <p:graphicEl>
                                              <a:dgm id="{26DF5151-BF85-48DE-8865-9DEE18EB0AD6}"/>
                                            </p:graphicEl>
                                          </p:spTgt>
                                        </p:tgtEl>
                                      </p:cBhvr>
                                    </p:animEffect>
                                  </p:childTnLst>
                                </p:cTn>
                              </p:par>
                              <p:par>
                                <p:cTn id="24" presetID="4" presetClass="entr" presetSubtype="32" fill="hold" grpId="0" nodeType="withEffect">
                                  <p:stCondLst>
                                    <p:cond delay="0"/>
                                  </p:stCondLst>
                                  <p:childTnLst>
                                    <p:set>
                                      <p:cBhvr>
                                        <p:cTn id="25" dur="1" fill="hold">
                                          <p:stCondLst>
                                            <p:cond delay="0"/>
                                          </p:stCondLst>
                                        </p:cTn>
                                        <p:tgtEl>
                                          <p:spTgt spid="11">
                                            <p:graphicEl>
                                              <a:dgm id="{51E10E97-FD1F-4F4E-9317-C395FABE74FF}"/>
                                            </p:graphicEl>
                                          </p:spTgt>
                                        </p:tgtEl>
                                        <p:attrNameLst>
                                          <p:attrName>style.visibility</p:attrName>
                                        </p:attrNameLst>
                                      </p:cBhvr>
                                      <p:to>
                                        <p:strVal val="visible"/>
                                      </p:to>
                                    </p:set>
                                    <p:animEffect transition="in" filter="box(out)">
                                      <p:cBhvr>
                                        <p:cTn id="26" dur="2000"/>
                                        <p:tgtEl>
                                          <p:spTgt spid="11">
                                            <p:graphicEl>
                                              <a:dgm id="{51E10E97-FD1F-4F4E-9317-C395FABE74F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 Example: Marriott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9259385"/>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08730" y="6612160"/>
            <a:ext cx="8856984" cy="230832"/>
          </a:xfrm>
          <a:prstGeom prst="rect">
            <a:avLst/>
          </a:prstGeom>
          <a:noFill/>
        </p:spPr>
        <p:txBody>
          <a:bodyPr wrap="square" rtlCol="0">
            <a:spAutoFit/>
          </a:bodyPr>
          <a:lstStyle/>
          <a:p>
            <a:r>
              <a:rPr lang="en-CA" sz="900" dirty="0">
                <a:solidFill>
                  <a:schemeClr val="tx1">
                    <a:lumMod val="75000"/>
                    <a:lumOff val="25000"/>
                  </a:schemeClr>
                </a:solidFill>
              </a:rPr>
              <a:t>Figure 12. Marriott Brands. (“Marriott,” 2017)</a:t>
            </a:r>
          </a:p>
        </p:txBody>
      </p:sp>
    </p:spTree>
    <p:extLst>
      <p:ext uri="{BB962C8B-B14F-4D97-AF65-F5344CB8AC3E}">
        <p14:creationId xmlns:p14="http://schemas.microsoft.com/office/powerpoint/2010/main" val="2530154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Targeted Marketing</a:t>
            </a:r>
          </a:p>
        </p:txBody>
      </p:sp>
      <p:sp>
        <p:nvSpPr>
          <p:cNvPr id="3" name="Content Placeholder 2"/>
          <p:cNvSpPr>
            <a:spLocks noGrp="1"/>
          </p:cNvSpPr>
          <p:nvPr>
            <p:ph sz="half" idx="1"/>
          </p:nvPr>
        </p:nvSpPr>
        <p:spPr/>
        <p:txBody>
          <a:bodyPr>
            <a:normAutofit/>
          </a:bodyPr>
          <a:lstStyle/>
          <a:p>
            <a:r>
              <a:rPr lang="en-CA" sz="2400" dirty="0">
                <a:solidFill>
                  <a:schemeClr val="tx2">
                    <a:lumMod val="75000"/>
                  </a:schemeClr>
                </a:solidFill>
                <a:latin typeface="Britannic Bold" panose="020B0903060703020204" pitchFamily="34" charset="0"/>
              </a:rPr>
              <a:t>MARKET SEGMENTATION </a:t>
            </a:r>
            <a:r>
              <a:rPr lang="en-CA" dirty="0"/>
              <a:t>involves those processes of slicing and dicing the market</a:t>
            </a:r>
          </a:p>
          <a:p>
            <a:pPr marL="0" indent="0">
              <a:buNone/>
            </a:pPr>
            <a:endParaRPr lang="en-CA" dirty="0"/>
          </a:p>
          <a:p>
            <a:r>
              <a:rPr lang="en-CA" sz="2400" dirty="0">
                <a:solidFill>
                  <a:schemeClr val="bg2">
                    <a:lumMod val="25000"/>
                  </a:schemeClr>
                </a:solidFill>
                <a:latin typeface="Britannic Bold" panose="020B0903060703020204" pitchFamily="34" charset="0"/>
              </a:rPr>
              <a:t>TARGETED MARKETING </a:t>
            </a:r>
            <a:r>
              <a:rPr lang="en-CA" dirty="0"/>
              <a:t>focuses marketing efforts on (a) specific market segment(s), called a </a:t>
            </a:r>
            <a:r>
              <a:rPr lang="en-CA" sz="2400" dirty="0">
                <a:solidFill>
                  <a:srgbClr val="002060"/>
                </a:solidFill>
                <a:latin typeface="Britannic Bold" panose="020B0903060703020204" pitchFamily="34" charset="0"/>
              </a:rPr>
              <a:t>TARGET MARKET</a:t>
            </a:r>
            <a:endParaRPr lang="en-CA" dirty="0">
              <a:solidFill>
                <a:srgbClr val="002060"/>
              </a:solidFill>
              <a:latin typeface="Britannic Bold" panose="020B0903060703020204" pitchFamily="34" charset="0"/>
            </a:endParaRPr>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556792"/>
            <a:ext cx="4038600"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11. Target Market.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4036712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Define A Target (Market) Audience</a:t>
            </a:r>
          </a:p>
        </p:txBody>
      </p:sp>
      <p:pic>
        <p:nvPicPr>
          <p:cNvPr id="3" name="Content Placeholder 2"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4" y="2788444"/>
            <a:ext cx="7920880" cy="3088828"/>
          </a:xfrm>
        </p:spPr>
      </p:pic>
      <p:sp>
        <p:nvSpPr>
          <p:cNvPr id="6" name="TextBox 5"/>
          <p:cNvSpPr txBox="1"/>
          <p:nvPr/>
        </p:nvSpPr>
        <p:spPr>
          <a:xfrm>
            <a:off x="1603289" y="6550224"/>
            <a:ext cx="4550375" cy="246221"/>
          </a:xfrm>
          <a:prstGeom prst="rect">
            <a:avLst/>
          </a:prstGeom>
          <a:noFill/>
        </p:spPr>
        <p:txBody>
          <a:bodyPr wrap="square" rtlCol="0">
            <a:spAutoFit/>
          </a:bodyPr>
          <a:lstStyle/>
          <a:p>
            <a:r>
              <a:rPr lang="en-CA" sz="1000" dirty="0">
                <a:solidFill>
                  <a:schemeClr val="bg1">
                    <a:lumMod val="50000"/>
                  </a:schemeClr>
                </a:solidFill>
              </a:rPr>
              <a:t>Figure 13: Personas (Skinner, 2016)</a:t>
            </a:r>
          </a:p>
        </p:txBody>
      </p:sp>
      <p:sp>
        <p:nvSpPr>
          <p:cNvPr id="2" name="TextBox 1">
            <a:extLst>
              <a:ext uri="{FF2B5EF4-FFF2-40B4-BE49-F238E27FC236}">
                <a16:creationId xmlns:a16="http://schemas.microsoft.com/office/drawing/2014/main" id="{36AAF9A8-8572-42BC-A7A1-E06450AA196F}"/>
              </a:ext>
            </a:extLst>
          </p:cNvPr>
          <p:cNvSpPr txBox="1"/>
          <p:nvPr/>
        </p:nvSpPr>
        <p:spPr>
          <a:xfrm>
            <a:off x="467544" y="1524000"/>
            <a:ext cx="7776864" cy="923330"/>
          </a:xfrm>
          <a:prstGeom prst="rect">
            <a:avLst/>
          </a:prstGeom>
          <a:noFill/>
        </p:spPr>
        <p:txBody>
          <a:bodyPr wrap="square" rtlCol="0">
            <a:spAutoFit/>
          </a:bodyPr>
          <a:lstStyle/>
          <a:p>
            <a:r>
              <a:rPr lang="en-US" dirty="0"/>
              <a:t>As a Marketer, ask yourself:</a:t>
            </a:r>
          </a:p>
          <a:p>
            <a:r>
              <a:rPr lang="en-US" i="1" dirty="0"/>
              <a:t>Am  I looking at the consumes the way they see themselves?</a:t>
            </a:r>
          </a:p>
          <a:p>
            <a:r>
              <a:rPr lang="en-US" i="1" dirty="0"/>
              <a:t>Am I looking at life from their point of view?</a:t>
            </a:r>
          </a:p>
        </p:txBody>
      </p:sp>
    </p:spTree>
    <p:extLst>
      <p:ext uri="{BB962C8B-B14F-4D97-AF65-F5344CB8AC3E}">
        <p14:creationId xmlns:p14="http://schemas.microsoft.com/office/powerpoint/2010/main" val="2182342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Shopper personas – Walmart </a:t>
            </a:r>
          </a:p>
        </p:txBody>
      </p:sp>
      <p:pic>
        <p:nvPicPr>
          <p:cNvPr id="7" name="Content Placeholder 6"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730"/>
            <a:ext cx="9036496" cy="5169223"/>
          </a:xfrm>
        </p:spPr>
      </p:pic>
      <p:sp>
        <p:nvSpPr>
          <p:cNvPr id="8" name="TextBox 7"/>
          <p:cNvSpPr txBox="1"/>
          <p:nvPr/>
        </p:nvSpPr>
        <p:spPr>
          <a:xfrm>
            <a:off x="2339752" y="6604085"/>
            <a:ext cx="4187595" cy="246221"/>
          </a:xfrm>
          <a:prstGeom prst="rect">
            <a:avLst/>
          </a:prstGeom>
          <a:noFill/>
        </p:spPr>
        <p:txBody>
          <a:bodyPr wrap="square" rtlCol="0">
            <a:spAutoFit/>
          </a:bodyPr>
          <a:lstStyle/>
          <a:p>
            <a:r>
              <a:rPr lang="en-CA" sz="1000" dirty="0">
                <a:solidFill>
                  <a:schemeClr val="bg1">
                    <a:lumMod val="50000"/>
                  </a:schemeClr>
                </a:solidFill>
              </a:rPr>
              <a:t>Figure 14: Personas Example. (“</a:t>
            </a:r>
            <a:r>
              <a:rPr lang="en-CA" sz="1000" dirty="0" err="1">
                <a:solidFill>
                  <a:schemeClr val="bg1">
                    <a:lumMod val="50000"/>
                  </a:schemeClr>
                </a:solidFill>
              </a:rPr>
              <a:t>lightpetal</a:t>
            </a:r>
            <a:r>
              <a:rPr lang="en-CA" sz="1000" dirty="0">
                <a:solidFill>
                  <a:schemeClr val="bg1">
                    <a:lumMod val="50000"/>
                  </a:schemeClr>
                </a:solidFill>
              </a:rPr>
              <a:t>,” </a:t>
            </a:r>
            <a:r>
              <a:rPr lang="en-CA" sz="1000" dirty="0" err="1">
                <a:solidFill>
                  <a:schemeClr val="bg1">
                    <a:lumMod val="50000"/>
                  </a:schemeClr>
                </a:solidFill>
              </a:rPr>
              <a:t>n.d.</a:t>
            </a:r>
            <a:r>
              <a:rPr lang="en-CA" sz="1000" dirty="0">
                <a:solidFill>
                  <a:schemeClr val="bg1">
                    <a:lumMod val="50000"/>
                  </a:schemeClr>
                </a:solidFill>
              </a:rPr>
              <a:t>)</a:t>
            </a:r>
          </a:p>
        </p:txBody>
      </p:sp>
    </p:spTree>
    <p:extLst>
      <p:ext uri="{BB962C8B-B14F-4D97-AF65-F5344CB8AC3E}">
        <p14:creationId xmlns:p14="http://schemas.microsoft.com/office/powerpoint/2010/main" val="230395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200" dirty="0"/>
              <a:t>Segmenting and Target Marketing Benefits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9183139"/>
              </p:ext>
            </p:extLst>
          </p:nvPr>
        </p:nvGraphicFramePr>
        <p:xfrm>
          <a:off x="457200" y="548680"/>
          <a:ext cx="8229600" cy="592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412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E1C934D0-27BF-4E6A-AF53-BF5A3AEDF88D}"/>
                                            </p:graphicEl>
                                          </p:spTgt>
                                        </p:tgtEl>
                                        <p:attrNameLst>
                                          <p:attrName>style.visibility</p:attrName>
                                        </p:attrNameLst>
                                      </p:cBhvr>
                                      <p:to>
                                        <p:strVal val="visible"/>
                                      </p:to>
                                    </p:set>
                                    <p:animEffect transition="in" filter="fade">
                                      <p:cBhvr>
                                        <p:cTn id="7" dur="500"/>
                                        <p:tgtEl>
                                          <p:spTgt spid="4">
                                            <p:graphicEl>
                                              <a:dgm id="{E1C934D0-27BF-4E6A-AF53-BF5A3AEDF88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0F1262D3-B701-4883-8427-15AB9BDF1BB8}"/>
                                            </p:graphicEl>
                                          </p:spTgt>
                                        </p:tgtEl>
                                        <p:attrNameLst>
                                          <p:attrName>style.visibility</p:attrName>
                                        </p:attrNameLst>
                                      </p:cBhvr>
                                      <p:to>
                                        <p:strVal val="visible"/>
                                      </p:to>
                                    </p:set>
                                    <p:animEffect transition="in" filter="fade">
                                      <p:cBhvr>
                                        <p:cTn id="10" dur="500"/>
                                        <p:tgtEl>
                                          <p:spTgt spid="4">
                                            <p:graphicEl>
                                              <a:dgm id="{0F1262D3-B701-4883-8427-15AB9BDF1BB8}"/>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graphicEl>
                                              <a:dgm id="{70A09151-6A09-4AEB-86EB-1C36D9EC0B17}"/>
                                            </p:graphicEl>
                                          </p:spTgt>
                                        </p:tgtEl>
                                        <p:attrNameLst>
                                          <p:attrName>style.visibility</p:attrName>
                                        </p:attrNameLst>
                                      </p:cBhvr>
                                      <p:to>
                                        <p:strVal val="visible"/>
                                      </p:to>
                                    </p:set>
                                    <p:animEffect transition="in" filter="fade">
                                      <p:cBhvr>
                                        <p:cTn id="15" dur="500"/>
                                        <p:tgtEl>
                                          <p:spTgt spid="4">
                                            <p:graphicEl>
                                              <a:dgm id="{70A09151-6A09-4AEB-86EB-1C36D9EC0B17}"/>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graphicEl>
                                              <a:dgm id="{F016CABD-5C09-4F42-937C-2621FBD03074}"/>
                                            </p:graphicEl>
                                          </p:spTgt>
                                        </p:tgtEl>
                                        <p:attrNameLst>
                                          <p:attrName>style.visibility</p:attrName>
                                        </p:attrNameLst>
                                      </p:cBhvr>
                                      <p:to>
                                        <p:strVal val="visible"/>
                                      </p:to>
                                    </p:set>
                                    <p:animEffect transition="in" filter="fade">
                                      <p:cBhvr>
                                        <p:cTn id="18" dur="500"/>
                                        <p:tgtEl>
                                          <p:spTgt spid="4">
                                            <p:graphicEl>
                                              <a:dgm id="{F016CABD-5C09-4F42-937C-2621FBD03074}"/>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graphicEl>
                                              <a:dgm id="{90380C04-FDE4-4CF6-9E37-E76D76C789EA}"/>
                                            </p:graphicEl>
                                          </p:spTgt>
                                        </p:tgtEl>
                                        <p:attrNameLst>
                                          <p:attrName>style.visibility</p:attrName>
                                        </p:attrNameLst>
                                      </p:cBhvr>
                                      <p:to>
                                        <p:strVal val="visible"/>
                                      </p:to>
                                    </p:set>
                                    <p:animEffect transition="in" filter="fade">
                                      <p:cBhvr>
                                        <p:cTn id="23" dur="500"/>
                                        <p:tgtEl>
                                          <p:spTgt spid="4">
                                            <p:graphicEl>
                                              <a:dgm id="{90380C04-FDE4-4CF6-9E37-E76D76C789EA}"/>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graphicEl>
                                              <a:dgm id="{95F6524B-9973-465C-918B-C6F13AF908EA}"/>
                                            </p:graphicEl>
                                          </p:spTgt>
                                        </p:tgtEl>
                                        <p:attrNameLst>
                                          <p:attrName>style.visibility</p:attrName>
                                        </p:attrNameLst>
                                      </p:cBhvr>
                                      <p:to>
                                        <p:strVal val="visible"/>
                                      </p:to>
                                    </p:set>
                                    <p:animEffect transition="in" filter="fade">
                                      <p:cBhvr>
                                        <p:cTn id="26" dur="500"/>
                                        <p:tgtEl>
                                          <p:spTgt spid="4">
                                            <p:graphicEl>
                                              <a:dgm id="{95F6524B-9973-465C-918B-C6F13AF908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7"/>
          <p:cNvSpPr>
            <a:spLocks noGrp="1"/>
          </p:cNvSpPr>
          <p:nvPr>
            <p:ph type="title"/>
          </p:nvPr>
        </p:nvSpPr>
        <p:spPr/>
        <p:txBody>
          <a:bodyPr/>
          <a:lstStyle/>
          <a:p>
            <a:r>
              <a:rPr lang="en-US" sz="2800" dirty="0">
                <a:latin typeface="Times New Roman" pitchFamily="18" charset="0"/>
                <a:cs typeface="Times New Roman" pitchFamily="18" charset="0"/>
              </a:rPr>
              <a:t>Marketing Segmentation Defined</a:t>
            </a:r>
          </a:p>
        </p:txBody>
      </p:sp>
      <p:sp>
        <p:nvSpPr>
          <p:cNvPr id="3" name="Rectangle 2"/>
          <p:cNvSpPr/>
          <p:nvPr/>
        </p:nvSpPr>
        <p:spPr>
          <a:xfrm>
            <a:off x="554182" y="4813994"/>
            <a:ext cx="6580910" cy="615553"/>
          </a:xfrm>
          <a:prstGeom prst="rect">
            <a:avLst/>
          </a:prstGeom>
        </p:spPr>
        <p:txBody>
          <a:bodyPr wrap="square">
            <a:spAutoFit/>
          </a:bodyPr>
          <a:lstStyle/>
          <a:p>
            <a:endParaRPr lang="en-US" b="1" dirty="0"/>
          </a:p>
          <a:p>
            <a:endParaRPr lang="en-US" sz="1600" b="1" dirty="0">
              <a:latin typeface="Times New Roman" pitchFamily="18" charset="0"/>
              <a:cs typeface="Times New Roman" pitchFamily="18" charset="0"/>
            </a:endParaRPr>
          </a:p>
        </p:txBody>
      </p:sp>
      <p:pic>
        <p:nvPicPr>
          <p:cNvPr id="5" name="Online Media 4" title="Market Segmentation  Why Market Segments Are Important">
            <a:hlinkClick r:id="" action="ppaction://media"/>
            <a:extLst>
              <a:ext uri="{FF2B5EF4-FFF2-40B4-BE49-F238E27FC236}">
                <a16:creationId xmlns:a16="http://schemas.microsoft.com/office/drawing/2014/main" id="{FC9A85A9-70EB-49DA-BF83-6B167FCBBD8B}"/>
              </a:ext>
            </a:extLst>
          </p:cNvPr>
          <p:cNvPicPr>
            <a:picLocks noRot="1" noChangeAspect="1"/>
          </p:cNvPicPr>
          <p:nvPr>
            <a:videoFile r:link="rId1"/>
          </p:nvPr>
        </p:nvPicPr>
        <p:blipFill>
          <a:blip r:embed="rId4"/>
          <a:stretch>
            <a:fillRect/>
          </a:stretch>
        </p:blipFill>
        <p:spPr>
          <a:xfrm>
            <a:off x="354793" y="1730829"/>
            <a:ext cx="8121549" cy="4568371"/>
          </a:xfrm>
          <a:prstGeom prst="rect">
            <a:avLst/>
          </a:prstGeom>
        </p:spPr>
      </p:pic>
      <p:sp>
        <p:nvSpPr>
          <p:cNvPr id="8" name="TextBox 7">
            <a:extLst>
              <a:ext uri="{FF2B5EF4-FFF2-40B4-BE49-F238E27FC236}">
                <a16:creationId xmlns:a16="http://schemas.microsoft.com/office/drawing/2014/main" id="{06D61751-463A-42E9-A957-033E292DC20D}"/>
              </a:ext>
            </a:extLst>
          </p:cNvPr>
          <p:cNvSpPr txBox="1"/>
          <p:nvPr/>
        </p:nvSpPr>
        <p:spPr>
          <a:xfrm>
            <a:off x="0" y="6040117"/>
            <a:ext cx="8824686" cy="1200329"/>
          </a:xfrm>
          <a:prstGeom prst="rect">
            <a:avLst/>
          </a:prstGeom>
          <a:noFill/>
        </p:spPr>
        <p:txBody>
          <a:bodyPr wrap="square" rtlCol="0">
            <a:spAutoFit/>
          </a:bodyPr>
          <a:lstStyle/>
          <a:p>
            <a:endParaRPr lang="en-US" b="1" dirty="0">
              <a:latin typeface="Times New Roman" pitchFamily="18" charset="0"/>
              <a:cs typeface="Times New Roman" pitchFamily="18" charset="0"/>
            </a:endParaRPr>
          </a:p>
          <a:p>
            <a:r>
              <a:rPr lang="en-US" sz="1100" b="1" dirty="0" err="1">
                <a:latin typeface="Arial" panose="020B0604020202020204" pitchFamily="34" charset="0"/>
                <a:cs typeface="Arial" panose="020B0604020202020204" pitchFamily="34" charset="0"/>
              </a:rPr>
              <a:t>Luitel</a:t>
            </a:r>
            <a:r>
              <a:rPr lang="en-US" sz="1100" b="1" dirty="0">
                <a:latin typeface="Arial" panose="020B0604020202020204" pitchFamily="34" charset="0"/>
                <a:cs typeface="Arial" panose="020B0604020202020204" pitchFamily="34" charset="0"/>
              </a:rPr>
              <a:t>, P. [peter </a:t>
            </a:r>
            <a:r>
              <a:rPr lang="en-US" sz="1100" b="1" dirty="0" err="1">
                <a:latin typeface="Arial" panose="020B0604020202020204" pitchFamily="34" charset="0"/>
                <a:cs typeface="Arial" panose="020B0604020202020204" pitchFamily="34" charset="0"/>
              </a:rPr>
              <a:t>luitel</a:t>
            </a:r>
            <a:r>
              <a:rPr lang="en-US" sz="1100" b="1" dirty="0">
                <a:latin typeface="Arial" panose="020B0604020202020204" pitchFamily="34" charset="0"/>
                <a:cs typeface="Arial" panose="020B0604020202020204" pitchFamily="34" charset="0"/>
              </a:rPr>
              <a:t>]. (2016, February 26). </a:t>
            </a:r>
            <a:r>
              <a:rPr lang="en-US" sz="1100" dirty="0">
                <a:latin typeface="Arial" panose="020B0604020202020204" pitchFamily="34" charset="0"/>
                <a:cs typeface="Arial" panose="020B0604020202020204" pitchFamily="34" charset="0"/>
              </a:rPr>
              <a:t>Market Segmentation Why Market Segments Are Important [Video file]. Retrieved from https://www.youtube.com/watch?v=D8oVKRNSWBc</a:t>
            </a:r>
          </a:p>
          <a:p>
            <a:endParaRPr lang="en-US" sz="1200" b="1" dirty="0">
              <a:latin typeface="Arial" panose="020B0604020202020204" pitchFamily="34" charset="0"/>
              <a:cs typeface="Arial" panose="020B0604020202020204" pitchFamily="34" charset="0"/>
            </a:endParaRP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Market research &amp; positioning</a:t>
            </a:r>
          </a:p>
        </p:txBody>
      </p:sp>
      <p:sp>
        <p:nvSpPr>
          <p:cNvPr id="4" name="Text Placeholder 3"/>
          <p:cNvSpPr>
            <a:spLocks noGrp="1"/>
          </p:cNvSpPr>
          <p:nvPr>
            <p:ph type="body" idx="1"/>
          </p:nvPr>
        </p:nvSpPr>
        <p:spPr/>
        <p:txBody>
          <a:bodyPr/>
          <a:lstStyle/>
          <a:p>
            <a:endParaRPr lang="en-CA"/>
          </a:p>
        </p:txBody>
      </p:sp>
    </p:spTree>
    <p:extLst>
      <p:ext uri="{BB962C8B-B14F-4D97-AF65-F5344CB8AC3E}">
        <p14:creationId xmlns:p14="http://schemas.microsoft.com/office/powerpoint/2010/main" val="4229487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4 Steps to Focused Marketing:</a:t>
            </a:r>
          </a:p>
        </p:txBody>
      </p:sp>
      <p:graphicFrame>
        <p:nvGraphicFramePr>
          <p:cNvPr id="9" name="Content Placeholder 8"/>
          <p:cNvGraphicFramePr>
            <a:graphicFrameLocks noGrp="1"/>
          </p:cNvGraphicFramePr>
          <p:nvPr>
            <p:ph idx="1"/>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3. Focused Marketing.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2134091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a:t>Market Research</a:t>
            </a:r>
            <a:endParaRPr lang="en-CA" dirty="0"/>
          </a:p>
        </p:txBody>
      </p:sp>
      <p:sp>
        <p:nvSpPr>
          <p:cNvPr id="5" name="Content Placeholder 4"/>
          <p:cNvSpPr>
            <a:spLocks noGrp="1"/>
          </p:cNvSpPr>
          <p:nvPr>
            <p:ph sz="half" idx="1"/>
          </p:nvPr>
        </p:nvSpPr>
        <p:spPr>
          <a:xfrm>
            <a:off x="457200" y="1673352"/>
            <a:ext cx="4510844" cy="4718304"/>
          </a:xfrm>
        </p:spPr>
        <p:txBody>
          <a:bodyPr>
            <a:normAutofit/>
          </a:bodyPr>
          <a:lstStyle/>
          <a:p>
            <a:r>
              <a:rPr lang="en-US" sz="2600" dirty="0"/>
              <a:t>Defines a marketing </a:t>
            </a:r>
            <a:r>
              <a:rPr lang="en-US" sz="2600" dirty="0">
                <a:solidFill>
                  <a:srgbClr val="C00000"/>
                </a:solidFill>
                <a:latin typeface="Britannic Bold" panose="020B0903060703020204" pitchFamily="34" charset="0"/>
              </a:rPr>
              <a:t>PROBLEM</a:t>
            </a:r>
            <a:r>
              <a:rPr lang="en-US" sz="2600" dirty="0"/>
              <a:t> or </a:t>
            </a:r>
            <a:r>
              <a:rPr lang="en-US" sz="2600" dirty="0">
                <a:solidFill>
                  <a:schemeClr val="bg2">
                    <a:lumMod val="25000"/>
                  </a:schemeClr>
                </a:solidFill>
                <a:latin typeface="Britannic Bold" panose="020B0903060703020204" pitchFamily="34" charset="0"/>
              </a:rPr>
              <a:t>OPPORTUNITY</a:t>
            </a:r>
            <a:r>
              <a:rPr lang="en-US" sz="2600" dirty="0"/>
              <a:t> by systematically collecting and analyzing information </a:t>
            </a:r>
          </a:p>
          <a:p>
            <a:endParaRPr lang="en-US" sz="2600" dirty="0"/>
          </a:p>
          <a:p>
            <a:r>
              <a:rPr lang="en-US" sz="2600" dirty="0"/>
              <a:t>Assesses the </a:t>
            </a:r>
            <a:r>
              <a:rPr lang="en-US" sz="2600" dirty="0">
                <a:solidFill>
                  <a:srgbClr val="C00000"/>
                </a:solidFill>
                <a:latin typeface="Britannic Bold" panose="020B0903060703020204" pitchFamily="34" charset="0"/>
              </a:rPr>
              <a:t>NEEDS</a:t>
            </a:r>
            <a:r>
              <a:rPr lang="en-US" sz="2600" dirty="0">
                <a:latin typeface="Britannic Bold" panose="020B0903060703020204" pitchFamily="34" charset="0"/>
              </a:rPr>
              <a:t> </a:t>
            </a:r>
            <a:r>
              <a:rPr lang="en-US" sz="2600" dirty="0"/>
              <a:t>and</a:t>
            </a:r>
            <a:r>
              <a:rPr lang="en-US" sz="2600" dirty="0">
                <a:latin typeface="Britannic Bold" panose="020B0903060703020204" pitchFamily="34" charset="0"/>
              </a:rPr>
              <a:t> </a:t>
            </a:r>
            <a:r>
              <a:rPr lang="en-US" sz="2600" dirty="0">
                <a:solidFill>
                  <a:schemeClr val="bg2">
                    <a:lumMod val="25000"/>
                  </a:schemeClr>
                </a:solidFill>
                <a:latin typeface="Britannic Bold" panose="020B0903060703020204" pitchFamily="34" charset="0"/>
              </a:rPr>
              <a:t>WANTS</a:t>
            </a:r>
            <a:r>
              <a:rPr lang="en-US" sz="2600" dirty="0"/>
              <a:t> of consumers and provides information to help design an organization’s marketing program</a:t>
            </a:r>
            <a:endParaRPr lang="en-CA" sz="2600" dirty="0"/>
          </a:p>
        </p:txBody>
      </p:sp>
      <p:pic>
        <p:nvPicPr>
          <p:cNvPr id="10" name="Content Placeholder 9" descr="Screen Clipping"/>
          <p:cNvPicPr>
            <a:picLocks noGrp="1" noChangeAspect="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59094" y="1916832"/>
            <a:ext cx="5337441" cy="3528392"/>
          </a:xfrm>
        </p:spPr>
      </p:pic>
      <p:sp>
        <p:nvSpPr>
          <p:cNvPr id="12" name="TextBox 11"/>
          <p:cNvSpPr txBox="1"/>
          <p:nvPr/>
        </p:nvSpPr>
        <p:spPr>
          <a:xfrm>
            <a:off x="539552" y="6381328"/>
            <a:ext cx="4608512" cy="230832"/>
          </a:xfrm>
          <a:prstGeom prst="rect">
            <a:avLst/>
          </a:prstGeom>
          <a:noFill/>
        </p:spPr>
        <p:txBody>
          <a:bodyPr wrap="square" rtlCol="0">
            <a:spAutoFit/>
          </a:bodyPr>
          <a:lstStyle/>
          <a:p>
            <a:r>
              <a:rPr lang="en-CA" sz="900" dirty="0">
                <a:solidFill>
                  <a:schemeClr val="tx1">
                    <a:lumMod val="75000"/>
                    <a:lumOff val="25000"/>
                  </a:schemeClr>
                </a:solidFill>
              </a:rPr>
              <a:t>Figure  13. Market Research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2756579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CA" dirty="0">
                <a:latin typeface="Britannic Bold" panose="020B0903060703020204" pitchFamily="34" charset="0"/>
              </a:rPr>
              <a:t>MARKET RESEARCH</a:t>
            </a:r>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690" y="792163"/>
            <a:ext cx="2513219" cy="5578475"/>
          </a:xfrm>
        </p:spPr>
      </p:pic>
      <p:sp>
        <p:nvSpPr>
          <p:cNvPr id="7" name="Text Placeholder 6"/>
          <p:cNvSpPr>
            <a:spLocks noGrp="1"/>
          </p:cNvSpPr>
          <p:nvPr>
            <p:ph type="body" sz="half" idx="2"/>
          </p:nvPr>
        </p:nvSpPr>
        <p:spPr/>
        <p:txBody>
          <a:bodyPr vert="vert270" anchor="ctr">
            <a:normAutofit/>
          </a:bodyPr>
          <a:lstStyle/>
          <a:p>
            <a:pPr algn="ctr"/>
            <a:r>
              <a:rPr lang="en-CA" sz="2800" dirty="0"/>
              <a:t>The seven steps to conducting marketing research</a:t>
            </a:r>
          </a:p>
        </p:txBody>
      </p:sp>
    </p:spTree>
    <p:extLst>
      <p:ext uri="{BB962C8B-B14F-4D97-AF65-F5344CB8AC3E}">
        <p14:creationId xmlns:p14="http://schemas.microsoft.com/office/powerpoint/2010/main" val="1714278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Positioning</a:t>
            </a:r>
          </a:p>
        </p:txBody>
      </p:sp>
      <p:sp>
        <p:nvSpPr>
          <p:cNvPr id="5" name="Content Placeholder 4"/>
          <p:cNvSpPr>
            <a:spLocks noGrp="1"/>
          </p:cNvSpPr>
          <p:nvPr>
            <p:ph sz="half" idx="1"/>
          </p:nvPr>
        </p:nvSpPr>
        <p:spPr/>
        <p:txBody>
          <a:bodyPr/>
          <a:lstStyle/>
          <a:p>
            <a:r>
              <a:rPr lang="en-CA" dirty="0"/>
              <a:t>Positioning is how consumers </a:t>
            </a:r>
            <a:r>
              <a:rPr lang="en-CA" dirty="0">
                <a:solidFill>
                  <a:schemeClr val="tx2">
                    <a:lumMod val="75000"/>
                  </a:schemeClr>
                </a:solidFill>
                <a:latin typeface="Britannic Bold" panose="020B0903060703020204" pitchFamily="34" charset="0"/>
              </a:rPr>
              <a:t>PERCEIVE</a:t>
            </a:r>
            <a:r>
              <a:rPr lang="en-CA" dirty="0"/>
              <a:t> a product relative to the competition. </a:t>
            </a:r>
          </a:p>
          <a:p>
            <a:pPr marL="0" indent="0">
              <a:buNone/>
            </a:pPr>
            <a:endParaRPr lang="en-CA" dirty="0"/>
          </a:p>
          <a:p>
            <a:r>
              <a:rPr lang="en-CA" dirty="0"/>
              <a:t>Companies want to </a:t>
            </a:r>
            <a:r>
              <a:rPr lang="en-CA" dirty="0">
                <a:solidFill>
                  <a:schemeClr val="bg2">
                    <a:lumMod val="25000"/>
                  </a:schemeClr>
                </a:solidFill>
                <a:latin typeface="Britannic Bold" panose="020B0903060703020204" pitchFamily="34" charset="0"/>
              </a:rPr>
              <a:t>STAND OUT</a:t>
            </a:r>
            <a:r>
              <a:rPr lang="en-CA" dirty="0"/>
              <a:t> from the competition in the minds of consumers.</a:t>
            </a:r>
          </a:p>
        </p:txBody>
      </p:sp>
      <p:sp>
        <p:nvSpPr>
          <p:cNvPr id="7" name="TextBox 6"/>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15. Market Segmentation.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pic>
        <p:nvPicPr>
          <p:cNvPr id="4098" name="Picture 2"/>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3968" y="836712"/>
            <a:ext cx="5112568" cy="5660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759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CA" sz="2800" dirty="0">
                <a:latin typeface="Britannic Bold" panose="020B0903060703020204" pitchFamily="34" charset="0"/>
              </a:rPr>
              <a:t>PERCEPTUAL MAP</a:t>
            </a:r>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971800" y="1205575"/>
            <a:ext cx="5715000" cy="4751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Placeholder 4"/>
          <p:cNvSpPr>
            <a:spLocks noGrp="1"/>
          </p:cNvSpPr>
          <p:nvPr>
            <p:ph type="body" sz="half" idx="2"/>
          </p:nvPr>
        </p:nvSpPr>
        <p:spPr/>
        <p:txBody>
          <a:bodyPr>
            <a:normAutofit/>
          </a:bodyPr>
          <a:lstStyle/>
          <a:p>
            <a:r>
              <a:rPr lang="en-CA" sz="2000" dirty="0"/>
              <a:t>Ideally, you want to position your product on the map where your competitors aren’t clustered</a:t>
            </a:r>
          </a:p>
        </p:txBody>
      </p:sp>
    </p:spTree>
    <p:extLst>
      <p:ext uri="{BB962C8B-B14F-4D97-AF65-F5344CB8AC3E}">
        <p14:creationId xmlns:p14="http://schemas.microsoft.com/office/powerpoint/2010/main" val="3907058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CA" dirty="0">
                <a:latin typeface="Britannic Bold" panose="020B0903060703020204" pitchFamily="34" charset="0"/>
              </a:rPr>
              <a:t>POSITIONING STATEMENT</a:t>
            </a:r>
          </a:p>
        </p:txBody>
      </p:sp>
      <p:sp>
        <p:nvSpPr>
          <p:cNvPr id="4" name="Text Placeholder 3"/>
          <p:cNvSpPr>
            <a:spLocks noGrp="1"/>
          </p:cNvSpPr>
          <p:nvPr>
            <p:ph type="body" sz="half" idx="2"/>
          </p:nvPr>
        </p:nvSpPr>
        <p:spPr/>
        <p:txBody>
          <a:bodyPr>
            <a:normAutofit/>
          </a:bodyPr>
          <a:lstStyle/>
          <a:p>
            <a:r>
              <a:rPr lang="en-CA" sz="1600" dirty="0"/>
              <a:t>By crafting a positioning statement, you tell your customers the value you give them by choosing your product over a competitor’s.</a:t>
            </a:r>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25833" y="1628800"/>
            <a:ext cx="5450623" cy="4087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39552" y="6381328"/>
            <a:ext cx="8856984" cy="230832"/>
          </a:xfrm>
          <a:prstGeom prst="rect">
            <a:avLst/>
          </a:prstGeom>
          <a:noFill/>
        </p:spPr>
        <p:txBody>
          <a:bodyPr wrap="square" rtlCol="0">
            <a:spAutoFit/>
          </a:bodyPr>
          <a:lstStyle/>
          <a:p>
            <a:r>
              <a:rPr lang="en-CA" sz="900" dirty="0">
                <a:solidFill>
                  <a:schemeClr val="tx1">
                    <a:lumMod val="75000"/>
                    <a:lumOff val="25000"/>
                  </a:schemeClr>
                </a:solidFill>
              </a:rPr>
              <a:t>Figure 16. Positioning Statement. (“</a:t>
            </a:r>
            <a:r>
              <a:rPr lang="en-CA" sz="900" dirty="0" err="1">
                <a:solidFill>
                  <a:schemeClr val="tx1">
                    <a:lumMod val="75000"/>
                    <a:lumOff val="25000"/>
                  </a:schemeClr>
                </a:solidFill>
              </a:rPr>
              <a:t>AdWeek</a:t>
            </a:r>
            <a:r>
              <a:rPr lang="en-CA" sz="900" dirty="0">
                <a:solidFill>
                  <a:schemeClr val="tx1">
                    <a:lumMod val="75000"/>
                    <a:lumOff val="25000"/>
                  </a:schemeClr>
                </a:solidFill>
              </a:rPr>
              <a:t>,” 2017)</a:t>
            </a:r>
          </a:p>
        </p:txBody>
      </p:sp>
    </p:spTree>
    <p:extLst>
      <p:ext uri="{BB962C8B-B14F-4D97-AF65-F5344CB8AC3E}">
        <p14:creationId xmlns:p14="http://schemas.microsoft.com/office/powerpoint/2010/main" val="4147561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Positioning Statement: 3 Steps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83319595"/>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683568" y="1735941"/>
            <a:ext cx="7776864" cy="707886"/>
          </a:xfrm>
          <a:prstGeom prst="rect">
            <a:avLst/>
          </a:prstGeom>
          <a:noFill/>
        </p:spPr>
        <p:txBody>
          <a:bodyPr wrap="square" rtlCol="0">
            <a:spAutoFit/>
          </a:bodyPr>
          <a:lstStyle/>
          <a:p>
            <a:r>
              <a:rPr lang="en-CA" sz="2000" dirty="0">
                <a:latin typeface="Calibri" panose="020F0502020204030204" pitchFamily="34" charset="0"/>
                <a:cs typeface="Calibri" panose="020F0502020204030204" pitchFamily="34" charset="0"/>
              </a:rPr>
              <a:t>[Brand Name] provides ___(1)___ with ___(2)___ than any other [Your Industry]. We do this by ___(3a)___, ___(3b)___, and ___(3c)___.</a:t>
            </a:r>
          </a:p>
        </p:txBody>
      </p:sp>
    </p:spTree>
    <p:extLst>
      <p:ext uri="{BB962C8B-B14F-4D97-AF65-F5344CB8AC3E}">
        <p14:creationId xmlns:p14="http://schemas.microsoft.com/office/powerpoint/2010/main" val="3644232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As a Result…</a:t>
            </a:r>
          </a:p>
        </p:txBody>
      </p:sp>
      <p:sp>
        <p:nvSpPr>
          <p:cNvPr id="3" name="Content Placeholder 2"/>
          <p:cNvSpPr>
            <a:spLocks noGrp="1"/>
          </p:cNvSpPr>
          <p:nvPr>
            <p:ph idx="1"/>
          </p:nvPr>
        </p:nvSpPr>
        <p:spPr>
          <a:xfrm>
            <a:off x="395536" y="1628800"/>
            <a:ext cx="8229600" cy="4876800"/>
          </a:xfrm>
        </p:spPr>
        <p:txBody>
          <a:bodyPr>
            <a:normAutofit/>
          </a:bodyPr>
          <a:lstStyle/>
          <a:p>
            <a:pPr marL="0" indent="0">
              <a:buNone/>
            </a:pPr>
            <a:r>
              <a:rPr lang="en-CA" sz="3600" dirty="0"/>
              <a:t>Brice Co. provides Men ages 24 -35 with lower prices on sporting goods than any other sporting goods store. We do this by eliminating overhead, forming strategic partnerships with major brands, and matching any other price on the web.</a:t>
            </a:r>
          </a:p>
        </p:txBody>
      </p:sp>
    </p:spTree>
    <p:extLst>
      <p:ext uri="{BB962C8B-B14F-4D97-AF65-F5344CB8AC3E}">
        <p14:creationId xmlns:p14="http://schemas.microsoft.com/office/powerpoint/2010/main" val="41489811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7056</TotalTime>
  <Words>1058</Words>
  <Application>Microsoft Office PowerPoint</Application>
  <PresentationFormat>On-screen Show (4:3)</PresentationFormat>
  <Paragraphs>227</Paragraphs>
  <Slides>27</Slides>
  <Notes>26</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Britannic Bold</vt:lpstr>
      <vt:lpstr>Calibri</vt:lpstr>
      <vt:lpstr>Times New Roman</vt:lpstr>
      <vt:lpstr>Clarity</vt:lpstr>
      <vt:lpstr>Mark1201: marketing Management</vt:lpstr>
      <vt:lpstr>Market segmentation &amp; Targeted marketing</vt:lpstr>
      <vt:lpstr>Mass Marketing</vt:lpstr>
      <vt:lpstr>4 Steps to Focused Marketing:</vt:lpstr>
      <vt:lpstr>Market Segmentation</vt:lpstr>
      <vt:lpstr>The Most Common Ways to Segment</vt:lpstr>
      <vt:lpstr>BEHAVIOURAL SEGMENTATION</vt:lpstr>
      <vt:lpstr>Demographic Segmentation: </vt:lpstr>
      <vt:lpstr>Demographic Segmentation: Income</vt:lpstr>
      <vt:lpstr>By Geography</vt:lpstr>
      <vt:lpstr>By Psychographics</vt:lpstr>
      <vt:lpstr>Other Ways to Segment Markets</vt:lpstr>
      <vt:lpstr>For Example: Marriott</vt:lpstr>
      <vt:lpstr>Targeted Marketing</vt:lpstr>
      <vt:lpstr>Define A Target (Market) Audience</vt:lpstr>
      <vt:lpstr>Shopper personas – Walmart </vt:lpstr>
      <vt:lpstr>Segmenting and Target Marketing Benefits</vt:lpstr>
      <vt:lpstr>Marketing Segmentation Defined</vt:lpstr>
      <vt:lpstr>Market research &amp; positioning</vt:lpstr>
      <vt:lpstr>4 Steps to Focused Marketing:</vt:lpstr>
      <vt:lpstr>Market Research</vt:lpstr>
      <vt:lpstr>MARKET RESEARCH</vt:lpstr>
      <vt:lpstr>Positioning</vt:lpstr>
      <vt:lpstr>PERCEPTUAL MAP</vt:lpstr>
      <vt:lpstr>POSITIONING STATEMENT</vt:lpstr>
      <vt:lpstr>Positioning Statement: 3 Steps</vt:lpstr>
      <vt:lpstr>As a Result…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Mark1201: marketing Management</dc:title>
  <dc:creator>Steph</dc:creator>
  <cp:lastModifiedBy>Breia Noble</cp:lastModifiedBy>
  <cp:revision>176</cp:revision>
  <cp:lastPrinted>2019-02-14T03:21:02Z</cp:lastPrinted>
  <dcterms:created xsi:type="dcterms:W3CDTF">2017-01-03T22:17:26Z</dcterms:created>
  <dcterms:modified xsi:type="dcterms:W3CDTF">2019-02-14T03:48:56Z</dcterms:modified>
</cp:coreProperties>
</file>